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5" r:id="rId14"/>
    <p:sldId id="286" r:id="rId15"/>
    <p:sldId id="287" r:id="rId16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452" y="-7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EFAE4E-CBE0-4445-8DD0-E8C49B791710}" type="datetimeFigureOut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8729B7-6CD7-466E-9801-DEDC4C5B09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63646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CD4FCE-0561-4F34-9FC4-674A0CE484E1}" type="datetimeFigureOut">
              <a:rPr lang="ko-KR" altLang="en-US" smtClean="0"/>
              <a:pPr/>
              <a:t>2015-07-22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3F98A8-17C8-47EE-A3DE-44242ACE38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48010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F98A8-17C8-47EE-A3DE-44242ACE3890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99325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F98A8-17C8-47EE-A3DE-44242ACE3890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3412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F98A8-17C8-47EE-A3DE-44242ACE3890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56810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F98A8-17C8-47EE-A3DE-44242ACE3890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4504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F98A8-17C8-47EE-A3DE-44242ACE3890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84189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F98A8-17C8-47EE-A3DE-44242ACE3890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52476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F98A8-17C8-47EE-A3DE-44242ACE3890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8821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F98A8-17C8-47EE-A3DE-44242ACE3890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53318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F98A8-17C8-47EE-A3DE-44242ACE3890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77416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F98A8-17C8-47EE-A3DE-44242ACE3890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31959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F98A8-17C8-47EE-A3DE-44242ACE3890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39812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F98A8-17C8-47EE-A3DE-44242ACE3890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05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F98A8-17C8-47EE-A3DE-44242ACE3890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11153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F98A8-17C8-47EE-A3DE-44242ACE3890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8854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3B77-E0B3-4A11-9D97-0D8BDE252158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401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C0E08-BA2E-4844-B952-6639F70052BE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2507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04E5B-8F5A-433C-9A85-405068F9AE8E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040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1E14-AF54-494F-9FBD-E18F961B0063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5834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43B5-B1EA-4A1E-BBF0-F89ABAEE3709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8403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1D4FA-C999-44E9-8A07-FFE734D64D00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317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61A9-529A-4F0C-A8D7-897B126BD677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6267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CC92-8A52-48A8-8505-6BAEB93C9CA6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488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6C924-372C-4720-8B9A-F872D802DCA9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4508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AB215-CE92-4391-BBA7-99974B77FB57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73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6B5D8-9485-42DC-8C1C-BB0F5D90402A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2839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A1D7C-81F4-40D7-B68C-683850268DBC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70AA4F-8F68-45A6-86BC-3FB56DED77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9707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8680" y="1259632"/>
            <a:ext cx="5829300" cy="1960033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ko-KR" altLang="en-US" sz="36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입찰품목규격 확인서</a:t>
            </a:r>
            <a:r>
              <a:rPr lang="en-US" altLang="ko-KR" sz="36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36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24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24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품목번호 </a:t>
            </a:r>
            <a:r>
              <a:rPr lang="en-US" altLang="ko-KR" sz="24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1)</a:t>
            </a:r>
            <a:endParaRPr lang="ko-KR" altLang="en-US" sz="24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52736" y="5652120"/>
            <a:ext cx="4800600" cy="2336800"/>
          </a:xfrm>
        </p:spPr>
        <p:txBody>
          <a:bodyPr>
            <a:normAutofit/>
          </a:bodyPr>
          <a:lstStyle/>
          <a:p>
            <a:r>
              <a:rPr lang="en-US" altLang="ko-KR" sz="24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2015.  7.  </a:t>
            </a:r>
            <a:r>
              <a:rPr lang="en-US" altLang="ko-KR" sz="24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24</a:t>
            </a:r>
            <a:endParaRPr lang="en-US" altLang="ko-KR" sz="2400" b="1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endParaRPr lang="en-US" altLang="ko-KR" sz="2400" dirty="0" smtClean="0"/>
          </a:p>
          <a:p>
            <a:endParaRPr lang="en-US" altLang="ko-KR" sz="2400" dirty="0" smtClean="0"/>
          </a:p>
          <a:p>
            <a:r>
              <a:rPr lang="ko-KR" altLang="en-US" sz="24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한국항공대학</a:t>
            </a:r>
            <a:r>
              <a:rPr lang="ko-KR" altLang="en-US" sz="24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93068" y="8019092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 smtClean="0">
                <a:solidFill>
                  <a:sysClr val="windowText" lastClr="00000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○ 제출업체 </a:t>
            </a:r>
            <a:r>
              <a:rPr lang="en-US" altLang="ko-KR" dirty="0" smtClean="0">
                <a:solidFill>
                  <a:sysClr val="windowText" lastClr="00000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:                         (</a:t>
            </a:r>
            <a:r>
              <a:rPr lang="ko-KR" altLang="en-US" dirty="0" smtClean="0">
                <a:solidFill>
                  <a:sysClr val="windowText" lastClr="00000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인</a:t>
            </a:r>
            <a:r>
              <a:rPr lang="en-US" altLang="ko-KR" dirty="0" smtClean="0">
                <a:solidFill>
                  <a:sysClr val="windowText" lastClr="00000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 </a:t>
            </a:r>
            <a:r>
              <a:rPr lang="ko-KR" altLang="en-US" dirty="0" smtClean="0">
                <a:solidFill>
                  <a:sysClr val="windowText" lastClr="00000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endParaRPr lang="ko-KR" altLang="en-US" dirty="0">
              <a:solidFill>
                <a:sysClr val="windowText" lastClr="000000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70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202687"/>
              </p:ext>
            </p:extLst>
          </p:nvPr>
        </p:nvGraphicFramePr>
        <p:xfrm>
          <a:off x="152400" y="395536"/>
          <a:ext cx="6588125" cy="884238"/>
        </p:xfrm>
        <a:graphic>
          <a:graphicData uri="http://schemas.openxmlformats.org/drawingml/2006/table">
            <a:tbl>
              <a:tblPr/>
              <a:tblGrid>
                <a:gridCol w="1085327"/>
                <a:gridCol w="2208736"/>
                <a:gridCol w="1142449"/>
                <a:gridCol w="2151613"/>
              </a:tblGrid>
              <a:tr h="425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품     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수강용 책상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600*540*730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 조 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제작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     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840 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370436"/>
            <a:ext cx="6591300" cy="23919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155575" y="131415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ko-KR" sz="1200" b="1" dirty="0"/>
              <a:t>IMAGE</a:t>
            </a:r>
            <a:endParaRPr lang="en-US" altLang="ko-KR" sz="1200" dirty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155574" y="3762426"/>
            <a:ext cx="6585793" cy="26828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/>
              <a:t>규격 및 사양</a:t>
            </a:r>
            <a:endParaRPr lang="ko-KR" altLang="en-US" sz="1200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5575" y="3762426"/>
            <a:ext cx="6585792" cy="5040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1" eaLnBrk="1" hangingPunct="1">
              <a:lnSpc>
                <a:spcPct val="120000"/>
              </a:lnSpc>
              <a:spcBef>
                <a:spcPct val="20000"/>
              </a:spcBef>
            </a:pPr>
            <a:endParaRPr lang="en-US" altLang="ko-KR" sz="1200" dirty="0"/>
          </a:p>
        </p:txBody>
      </p:sp>
      <p:sp>
        <p:nvSpPr>
          <p:cNvPr id="11" name="Rectangle 25"/>
          <p:cNvSpPr>
            <a:spLocks noChangeArrowheads="1"/>
          </p:cNvSpPr>
          <p:nvPr/>
        </p:nvSpPr>
        <p:spPr bwMode="auto">
          <a:xfrm>
            <a:off x="155575" y="736282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ko-KR" altLang="en-US" sz="1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845" y="1636342"/>
            <a:ext cx="1584176" cy="2054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91871" y="3995936"/>
            <a:ext cx="634949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18T PB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0.6T HPM,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밑면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Backer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접착 후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면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엣지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마감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상판규격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W600*D400*20T (</a:t>
            </a:r>
            <a:r>
              <a:rPr lang="en-US" altLang="ko-KR" sz="1200" b="1" u="sng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E0</a:t>
            </a:r>
            <a:r>
              <a:rPr lang="ko-KR" altLang="en-US" sz="1200" b="1" u="sng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등급 이상의 국산 상판 사용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*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납품 시 제품에 </a:t>
            </a:r>
            <a:r>
              <a:rPr lang="ko-KR" altLang="en-US" sz="120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대한 시험성적서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제출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한국건설생활환경시험연구원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프레임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구조용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탄소강관 파이프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(Ø26.7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두께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1.8T),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분체정전도장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표면처리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보강대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마환봉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(Ø12)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가방걸이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플라스틱 사출성형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폴리프로필렌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(PP)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발굽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플라스틱 사출성형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(ABS)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1872" y="7722866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상기와 같이 입찰품목 규격을 확인하였으며 이에 대해 준수할 것을 확약합니다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업체명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사업자등록번호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주소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대표자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3" name="Rectangle 25"/>
          <p:cNvSpPr>
            <a:spLocks noChangeArrowheads="1"/>
          </p:cNvSpPr>
          <p:nvPr/>
        </p:nvSpPr>
        <p:spPr bwMode="auto">
          <a:xfrm>
            <a:off x="157908" y="602332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 smtClean="0"/>
              <a:t>특이사항</a:t>
            </a:r>
            <a:endParaRPr lang="ko-KR" altLang="en-US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404664" y="6300192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특별히 규격 및 사양에 명시하지 않은 재질 및 두께의 허용치는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KS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규격에 따르며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</a:p>
          <a:p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대학에서 제시한 규격의 재료가 없는 경우에는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규격치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이상으로 한다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상판은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E0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등급 이상을 사용하여야 하며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납품 후 무작위로 선정한 제품을 품질검사전문기관 의뢰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 미달 시 전수 반품한다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제품하자보증기간은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이상으로 한다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12976" y="8831505"/>
            <a:ext cx="4320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1-1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423783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4553761"/>
              </p:ext>
            </p:extLst>
          </p:nvPr>
        </p:nvGraphicFramePr>
        <p:xfrm>
          <a:off x="152400" y="395536"/>
          <a:ext cx="6588125" cy="884238"/>
        </p:xfrm>
        <a:graphic>
          <a:graphicData uri="http://schemas.openxmlformats.org/drawingml/2006/table">
            <a:tbl>
              <a:tblPr/>
              <a:tblGrid>
                <a:gridCol w="1085327"/>
                <a:gridCol w="2208736"/>
                <a:gridCol w="1142449"/>
                <a:gridCol w="2151613"/>
              </a:tblGrid>
              <a:tr h="425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품     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수강용 의자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(B)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510*540*800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 조 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제작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     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420 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370436"/>
            <a:ext cx="6591300" cy="23919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155575" y="131415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ko-KR" sz="1200" b="1" dirty="0"/>
              <a:t>IMAGE</a:t>
            </a:r>
            <a:endParaRPr lang="en-US" altLang="ko-KR" sz="1200" dirty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155574" y="3762426"/>
            <a:ext cx="6585793" cy="26828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/>
              <a:t>규격 및 사양</a:t>
            </a:r>
            <a:endParaRPr lang="ko-KR" altLang="en-US" sz="1200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5575" y="3762426"/>
            <a:ext cx="6585792" cy="5040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1" eaLnBrk="1" hangingPunct="1">
              <a:lnSpc>
                <a:spcPct val="120000"/>
              </a:lnSpc>
              <a:spcBef>
                <a:spcPct val="20000"/>
              </a:spcBef>
            </a:pPr>
            <a:endParaRPr lang="en-US" altLang="ko-KR" sz="1200" dirty="0"/>
          </a:p>
        </p:txBody>
      </p:sp>
      <p:sp>
        <p:nvSpPr>
          <p:cNvPr id="11" name="Rectangle 25"/>
          <p:cNvSpPr>
            <a:spLocks noChangeArrowheads="1"/>
          </p:cNvSpPr>
          <p:nvPr/>
        </p:nvSpPr>
        <p:spPr bwMode="auto">
          <a:xfrm>
            <a:off x="155575" y="736282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ko-KR" alt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391872" y="7722866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상기와 같이 입찰품목 규격을 확인하였으며 이에 대해 준수할 것을 확약합니다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업체명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사업자등록번호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주소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대표자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3" name="Rectangle 25"/>
          <p:cNvSpPr>
            <a:spLocks noChangeArrowheads="1"/>
          </p:cNvSpPr>
          <p:nvPr/>
        </p:nvSpPr>
        <p:spPr bwMode="auto">
          <a:xfrm>
            <a:off x="157908" y="628270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 smtClean="0"/>
              <a:t>특이사항</a:t>
            </a:r>
            <a:endParaRPr lang="ko-KR" altLang="en-US" sz="1200" dirty="0"/>
          </a:p>
        </p:txBody>
      </p:sp>
      <p:pic>
        <p:nvPicPr>
          <p:cNvPr id="16" name="Picture 11" descr="프레오 (8) copy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CFBFB"/>
              </a:clrFrom>
              <a:clrTo>
                <a:srgbClr val="FC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042" y="1582442"/>
            <a:ext cx="1857108" cy="2158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91872" y="4194474"/>
            <a:ext cx="55446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외장재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좌판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경질플라스틱 사출성형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마감재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없음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쿠션재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없음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프레임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다리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파이프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12mm,  Cr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도금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고정발굽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플라스틱 사출성형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(ABS)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1872" y="6588224"/>
            <a:ext cx="5917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특별히 규격 및 사양에 명시하지 않은 재질 및 두께의 허용치는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KS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규격에 따르며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대학에서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제시한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규격의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재료가 없는 경우에는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규격치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이상으로 한다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제품하자보증기간은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12976" y="8831505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1-2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29258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5782765"/>
              </p:ext>
            </p:extLst>
          </p:nvPr>
        </p:nvGraphicFramePr>
        <p:xfrm>
          <a:off x="152400" y="395536"/>
          <a:ext cx="6588125" cy="884238"/>
        </p:xfrm>
        <a:graphic>
          <a:graphicData uri="http://schemas.openxmlformats.org/drawingml/2006/table">
            <a:tbl>
              <a:tblPr/>
              <a:tblGrid>
                <a:gridCol w="1085327"/>
                <a:gridCol w="2208736"/>
                <a:gridCol w="1142449"/>
                <a:gridCol w="2151613"/>
              </a:tblGrid>
              <a:tr h="425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품     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범랑화이트보드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유광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4800*1220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 조 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제작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     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15 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370436"/>
            <a:ext cx="6591300" cy="23919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155575" y="131415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ko-KR" sz="1200" b="1" dirty="0"/>
              <a:t>IMAGE</a:t>
            </a:r>
            <a:endParaRPr lang="en-US" altLang="ko-KR" sz="1200" dirty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155574" y="3762426"/>
            <a:ext cx="6585793" cy="26828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/>
              <a:t>규격 및 사양</a:t>
            </a:r>
            <a:endParaRPr lang="ko-KR" altLang="en-US" sz="1200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5575" y="3762426"/>
            <a:ext cx="6585792" cy="5040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1" eaLnBrk="1" hangingPunct="1">
              <a:lnSpc>
                <a:spcPct val="120000"/>
              </a:lnSpc>
              <a:spcBef>
                <a:spcPct val="20000"/>
              </a:spcBef>
            </a:pPr>
            <a:endParaRPr lang="en-US" altLang="ko-KR" sz="1200" dirty="0"/>
          </a:p>
        </p:txBody>
      </p:sp>
      <p:sp>
        <p:nvSpPr>
          <p:cNvPr id="11" name="Rectangle 25"/>
          <p:cNvSpPr>
            <a:spLocks noChangeArrowheads="1"/>
          </p:cNvSpPr>
          <p:nvPr/>
        </p:nvSpPr>
        <p:spPr bwMode="auto">
          <a:xfrm>
            <a:off x="155575" y="736282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ko-KR" alt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391872" y="7722866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상기와 같이 입찰품목 규격을 확인하였으며 이에 대해 준수할 것을 확약합니다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업체명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사업자등록번호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주소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대표자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3" name="Rectangle 25"/>
          <p:cNvSpPr>
            <a:spLocks noChangeArrowheads="1"/>
          </p:cNvSpPr>
          <p:nvPr/>
        </p:nvSpPr>
        <p:spPr bwMode="auto">
          <a:xfrm>
            <a:off x="157908" y="628270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 smtClean="0"/>
              <a:t>특이사항</a:t>
            </a:r>
            <a:endParaRPr lang="ko-KR" altLang="en-US" sz="1200" dirty="0"/>
          </a:p>
        </p:txBody>
      </p:sp>
      <p:pic>
        <p:nvPicPr>
          <p:cNvPr id="15" name="그림 14" descr="칠판-수정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728" y="1626272"/>
            <a:ext cx="3024336" cy="1632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그림 17" descr="157-수정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4180" y="3001856"/>
            <a:ext cx="1128916" cy="74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그림 19" descr="161-수정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727" y="2491400"/>
            <a:ext cx="906038" cy="88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4293095" y="3474394"/>
            <a:ext cx="122413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마커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지우개 받침</a:t>
            </a:r>
            <a:endParaRPr lang="ko-KR" altLang="en-US" sz="10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59174" y="3054520"/>
            <a:ext cx="64807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모서리</a:t>
            </a:r>
            <a:endParaRPr lang="ko-KR" altLang="en-US" sz="10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91872" y="4194474"/>
            <a:ext cx="59174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범랑칠판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0.3mm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최고급 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스틸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원판에 특수 세라믹으로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1400</a:t>
            </a:r>
            <a:r>
              <a:rPr lang="en-US" altLang="ko-KR" sz="1200" dirty="0" smtClean="0">
                <a:latin typeface="돋움"/>
                <a:ea typeface="돋움"/>
                <a:cs typeface="함초롬돋움" panose="02030504000101010101" pitchFamily="18" charset="-127"/>
              </a:rPr>
              <a:t>°C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열처리 코팅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칠판 테두리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알루미늄 프레임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상부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측부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35*75*1T /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하부 받침대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35*120*1T)</a:t>
            </a: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칠판 모서리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플라스틱 성형 사출 마감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프레임 표면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열 전사 코팅 방식으로 우드컬러 색상 마감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1872" y="6588224"/>
            <a:ext cx="5917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특별히 규격 및 사양에 명시하지 않은 재질 및 두께의 허용치는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KS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규격에 따르며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</a:p>
          <a:p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대학에서 제시한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규격의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재료가 없는 경우에는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규격치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제품하자보증기간은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12976" y="8831505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1-3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230904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342836"/>
              </p:ext>
            </p:extLst>
          </p:nvPr>
        </p:nvGraphicFramePr>
        <p:xfrm>
          <a:off x="152400" y="395536"/>
          <a:ext cx="6588125" cy="884238"/>
        </p:xfrm>
        <a:graphic>
          <a:graphicData uri="http://schemas.openxmlformats.org/drawingml/2006/table">
            <a:tbl>
              <a:tblPr/>
              <a:tblGrid>
                <a:gridCol w="1085327"/>
                <a:gridCol w="2208736"/>
                <a:gridCol w="1142449"/>
                <a:gridCol w="2151613"/>
              </a:tblGrid>
              <a:tr h="425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품     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범랑화이트보드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유광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4200*1220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 조 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제작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     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5 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370436"/>
            <a:ext cx="6591300" cy="23919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155575" y="131415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ko-KR" sz="1200" b="1" dirty="0"/>
              <a:t>IMAGE</a:t>
            </a:r>
            <a:endParaRPr lang="en-US" altLang="ko-KR" sz="1200" dirty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155574" y="3762426"/>
            <a:ext cx="6585793" cy="26828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/>
              <a:t>규격 및 사양</a:t>
            </a:r>
            <a:endParaRPr lang="ko-KR" altLang="en-US" sz="1200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5575" y="3762426"/>
            <a:ext cx="6585792" cy="5040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1" eaLnBrk="1" hangingPunct="1">
              <a:lnSpc>
                <a:spcPct val="120000"/>
              </a:lnSpc>
              <a:spcBef>
                <a:spcPct val="20000"/>
              </a:spcBef>
            </a:pPr>
            <a:endParaRPr lang="en-US" altLang="ko-KR" sz="1200" dirty="0"/>
          </a:p>
        </p:txBody>
      </p:sp>
      <p:sp>
        <p:nvSpPr>
          <p:cNvPr id="11" name="Rectangle 25"/>
          <p:cNvSpPr>
            <a:spLocks noChangeArrowheads="1"/>
          </p:cNvSpPr>
          <p:nvPr/>
        </p:nvSpPr>
        <p:spPr bwMode="auto">
          <a:xfrm>
            <a:off x="155575" y="736282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ko-KR" alt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391872" y="7722866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상기와 같이 입찰품목 규격을 확인하였으며 이에 대해 준수할 것을 확약합니다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업체명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사업자등록번호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주소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대표자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3" name="Rectangle 25"/>
          <p:cNvSpPr>
            <a:spLocks noChangeArrowheads="1"/>
          </p:cNvSpPr>
          <p:nvPr/>
        </p:nvSpPr>
        <p:spPr bwMode="auto">
          <a:xfrm>
            <a:off x="157908" y="628270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 smtClean="0"/>
              <a:t>특이사항</a:t>
            </a:r>
            <a:endParaRPr lang="ko-KR" altLang="en-US" sz="1200" dirty="0"/>
          </a:p>
        </p:txBody>
      </p:sp>
      <p:pic>
        <p:nvPicPr>
          <p:cNvPr id="15" name="그림 14" descr="칠판-수정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728" y="1626272"/>
            <a:ext cx="3024336" cy="1632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그림 17" descr="157-수정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4180" y="3001856"/>
            <a:ext cx="1128916" cy="74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그림 19" descr="161-수정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727" y="2491400"/>
            <a:ext cx="906038" cy="88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4293095" y="3474394"/>
            <a:ext cx="122413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마커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지우개 받침</a:t>
            </a:r>
            <a:endParaRPr lang="ko-KR" altLang="en-US" sz="10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59174" y="3054520"/>
            <a:ext cx="64807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모서리</a:t>
            </a:r>
            <a:endParaRPr lang="ko-KR" altLang="en-US" sz="10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91872" y="4194474"/>
            <a:ext cx="59174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범랑칠판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0.3mm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최고급 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스틸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원판에 특수 세라믹으로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1400</a:t>
            </a:r>
            <a:r>
              <a:rPr lang="en-US" altLang="ko-KR" sz="1200" dirty="0" smtClean="0">
                <a:latin typeface="돋움"/>
                <a:ea typeface="돋움"/>
                <a:cs typeface="함초롬돋움" panose="02030504000101010101" pitchFamily="18" charset="-127"/>
              </a:rPr>
              <a:t>°C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열처리 코팅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칠판 테두리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알루미늄 프레임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상부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측부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35*75*1T /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하부 받침대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35*120*1T)</a:t>
            </a: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칠판 모서리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플라스틱 성형 사출 마감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프레임 표면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열 전사 코팅 방식으로 우드컬러 색상 마감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1872" y="6588224"/>
            <a:ext cx="5917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특별히 규격 및 사양에 명시하지 않은 재질 및 두께의 허용치는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KS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규격에 따르며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</a:p>
          <a:p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대학에서 제시한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규격의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재료가 없는 경우에는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규격치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제품하자보증기간은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12976" y="8831505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1-4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39059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8669037"/>
              </p:ext>
            </p:extLst>
          </p:nvPr>
        </p:nvGraphicFramePr>
        <p:xfrm>
          <a:off x="152400" y="395536"/>
          <a:ext cx="6588125" cy="884238"/>
        </p:xfrm>
        <a:graphic>
          <a:graphicData uri="http://schemas.openxmlformats.org/drawingml/2006/table">
            <a:tbl>
              <a:tblPr/>
              <a:tblGrid>
                <a:gridCol w="1085327"/>
                <a:gridCol w="2208736"/>
                <a:gridCol w="1142449"/>
                <a:gridCol w="2151613"/>
              </a:tblGrid>
              <a:tr h="425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품     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교단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우드타일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2400*1000*150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 조 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제작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     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28 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370436"/>
            <a:ext cx="6591300" cy="23919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155575" y="131415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ko-KR" sz="1200" b="1" dirty="0"/>
              <a:t>IMAGE</a:t>
            </a:r>
            <a:endParaRPr lang="en-US" altLang="ko-KR" sz="1200" dirty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155574" y="3762426"/>
            <a:ext cx="6585793" cy="26828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/>
              <a:t>규격 및 사양</a:t>
            </a:r>
            <a:endParaRPr lang="ko-KR" altLang="en-US" sz="1200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5575" y="3762426"/>
            <a:ext cx="6585792" cy="5040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1" eaLnBrk="1" hangingPunct="1">
              <a:lnSpc>
                <a:spcPct val="120000"/>
              </a:lnSpc>
              <a:spcBef>
                <a:spcPct val="20000"/>
              </a:spcBef>
            </a:pPr>
            <a:endParaRPr lang="en-US" altLang="ko-KR" sz="1200" dirty="0"/>
          </a:p>
        </p:txBody>
      </p:sp>
      <p:sp>
        <p:nvSpPr>
          <p:cNvPr id="11" name="Rectangle 25"/>
          <p:cNvSpPr>
            <a:spLocks noChangeArrowheads="1"/>
          </p:cNvSpPr>
          <p:nvPr/>
        </p:nvSpPr>
        <p:spPr bwMode="auto">
          <a:xfrm>
            <a:off x="155575" y="736282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ko-KR" alt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391872" y="7722866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상기와 같이 입찰품목 규격을 확인하였으며 이에 대해 준수할 것을 확약합니다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업체명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사업자등록번호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주소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대표자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3" name="Rectangle 25"/>
          <p:cNvSpPr>
            <a:spLocks noChangeArrowheads="1"/>
          </p:cNvSpPr>
          <p:nvPr/>
        </p:nvSpPr>
        <p:spPr bwMode="auto">
          <a:xfrm>
            <a:off x="157908" y="628270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 smtClean="0"/>
              <a:t>특이사항</a:t>
            </a:r>
            <a:endParaRPr lang="ko-KR" altLang="en-US" sz="1200" dirty="0"/>
          </a:p>
        </p:txBody>
      </p:sp>
      <p:pic>
        <p:nvPicPr>
          <p:cNvPr id="15" name="그림 14" descr="교단-수정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367" y="1621410"/>
            <a:ext cx="3857625" cy="2141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391872" y="4194474"/>
            <a:ext cx="61334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12mm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두께의 합판을 사용하고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,15mm MDF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로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가로대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200mm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간격으로 제작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-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표면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사용자 지정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데코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타일 마감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측판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및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후판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18mm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집성원목  사용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도장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스텐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오일로 측면표면 도장 마감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1872" y="6588224"/>
            <a:ext cx="5917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특별히 규격 및 사양에 명시하지 않은 재질 및 두께의 허용치는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KS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규격에 따르며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</a:p>
          <a:p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대학에서 제시한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규격의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재료가 없는 경우에는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규격치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제품하자보증기간은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이상으로 한다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12976" y="8831505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1-5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87533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4896552"/>
              </p:ext>
            </p:extLst>
          </p:nvPr>
        </p:nvGraphicFramePr>
        <p:xfrm>
          <a:off x="152400" y="395536"/>
          <a:ext cx="6588125" cy="884238"/>
        </p:xfrm>
        <a:graphic>
          <a:graphicData uri="http://schemas.openxmlformats.org/drawingml/2006/table">
            <a:tbl>
              <a:tblPr/>
              <a:tblGrid>
                <a:gridCol w="1085327"/>
                <a:gridCol w="2208736"/>
                <a:gridCol w="1142449"/>
                <a:gridCol w="2151613"/>
              </a:tblGrid>
              <a:tr h="425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품     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교탁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800*540*1100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 조 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제작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     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14 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370436"/>
            <a:ext cx="6591300" cy="23919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155575" y="131415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ko-KR" sz="1200" b="1" dirty="0"/>
              <a:t>IMAGE</a:t>
            </a:r>
            <a:endParaRPr lang="en-US" altLang="ko-KR" sz="1200" dirty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155574" y="3762426"/>
            <a:ext cx="6585793" cy="26828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/>
              <a:t>규격 및 사양</a:t>
            </a:r>
            <a:endParaRPr lang="ko-KR" altLang="en-US" sz="1200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5575" y="3762426"/>
            <a:ext cx="6585792" cy="5040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1" eaLnBrk="1" hangingPunct="1">
              <a:lnSpc>
                <a:spcPct val="120000"/>
              </a:lnSpc>
              <a:spcBef>
                <a:spcPct val="20000"/>
              </a:spcBef>
            </a:pPr>
            <a:endParaRPr lang="en-US" altLang="ko-KR" sz="1200" dirty="0"/>
          </a:p>
        </p:txBody>
      </p:sp>
      <p:sp>
        <p:nvSpPr>
          <p:cNvPr id="11" name="Rectangle 25"/>
          <p:cNvSpPr>
            <a:spLocks noChangeArrowheads="1"/>
          </p:cNvSpPr>
          <p:nvPr/>
        </p:nvSpPr>
        <p:spPr bwMode="auto">
          <a:xfrm>
            <a:off x="155575" y="736282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ko-KR" alt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391872" y="7722866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상기와 같이 입찰품목 규격을 확인하였으며 이에 대해 준수할 것을 확약합니다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업체명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사업자등록번호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주소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대표자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3" name="Rectangle 25"/>
          <p:cNvSpPr>
            <a:spLocks noChangeArrowheads="1"/>
          </p:cNvSpPr>
          <p:nvPr/>
        </p:nvSpPr>
        <p:spPr bwMode="auto">
          <a:xfrm>
            <a:off x="157908" y="628270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 smtClean="0"/>
              <a:t>특이사항</a:t>
            </a:r>
            <a:endParaRPr lang="ko-KR" altLang="en-US" sz="1200" dirty="0"/>
          </a:p>
        </p:txBody>
      </p:sp>
      <p:pic>
        <p:nvPicPr>
          <p:cNvPr id="15" name="Picture 3" descr="kw0714_s0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920" y="1681377"/>
            <a:ext cx="1694681" cy="205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391872" y="4139952"/>
            <a:ext cx="613347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상판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20T PB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LPM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압착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밑면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Backer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후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면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엣지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마감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상판규격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W800*D500*23T /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선반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W630*400*23T (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배선구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타공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프레임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구조용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탄소강관 파이프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(Ø33.5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두께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1.8T) /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브라켓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철판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2.0T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가림판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냉간압연강판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0.8T /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마감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분체도장으로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마감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도장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분체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정전 도장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캐스터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브레이크 장착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앞쪽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), 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조절발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대신 탄소강관 파이프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(Ø33.5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두께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1.8T)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          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플라스틱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사출발굽  마감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뒤쪽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1872" y="6588224"/>
            <a:ext cx="5917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특별히 규격 및 사양에 명시하지 않은 재질 및 두께의 허용치는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KS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규격에 따르며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</a:p>
          <a:p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대학에서 제시한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규격의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재료가 없는 경우에는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규격치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제품하자보증기간은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12976" y="8831505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1-6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754609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6569727"/>
              </p:ext>
            </p:extLst>
          </p:nvPr>
        </p:nvGraphicFramePr>
        <p:xfrm>
          <a:off x="152400" y="395536"/>
          <a:ext cx="6588125" cy="884238"/>
        </p:xfrm>
        <a:graphic>
          <a:graphicData uri="http://schemas.openxmlformats.org/drawingml/2006/table">
            <a:tbl>
              <a:tblPr/>
              <a:tblGrid>
                <a:gridCol w="1085327"/>
                <a:gridCol w="2208736"/>
                <a:gridCol w="1142449"/>
                <a:gridCol w="2151613"/>
              </a:tblGrid>
              <a:tr h="425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품     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작업대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1800*900*770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 조 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제작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     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36 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370436"/>
            <a:ext cx="6591300" cy="23919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155575" y="131415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ko-KR" sz="1200" b="1" dirty="0"/>
              <a:t>IMAGE</a:t>
            </a:r>
            <a:endParaRPr lang="en-US" altLang="ko-KR" sz="1200" dirty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155574" y="3762426"/>
            <a:ext cx="6585793" cy="26828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/>
              <a:t>규격 및 사양</a:t>
            </a:r>
            <a:endParaRPr lang="ko-KR" altLang="en-US" sz="1200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5575" y="3762426"/>
            <a:ext cx="6585792" cy="5040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1" eaLnBrk="1" hangingPunct="1">
              <a:lnSpc>
                <a:spcPct val="120000"/>
              </a:lnSpc>
              <a:spcBef>
                <a:spcPct val="20000"/>
              </a:spcBef>
            </a:pPr>
            <a:endParaRPr lang="en-US" altLang="ko-KR" sz="1200" dirty="0"/>
          </a:p>
        </p:txBody>
      </p:sp>
      <p:sp>
        <p:nvSpPr>
          <p:cNvPr id="11" name="Rectangle 25"/>
          <p:cNvSpPr>
            <a:spLocks noChangeArrowheads="1"/>
          </p:cNvSpPr>
          <p:nvPr/>
        </p:nvSpPr>
        <p:spPr bwMode="auto">
          <a:xfrm>
            <a:off x="155575" y="736282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ko-KR" alt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391872" y="7722866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상기와 같이 입찰품목 규격을 확인하였으며 이에 대해 준수할 것을 확약합니다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업체명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사업자등록번호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주소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대표자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3" name="Rectangle 25"/>
          <p:cNvSpPr>
            <a:spLocks noChangeArrowheads="1"/>
          </p:cNvSpPr>
          <p:nvPr/>
        </p:nvSpPr>
        <p:spPr bwMode="auto">
          <a:xfrm>
            <a:off x="157908" y="615617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 smtClean="0"/>
              <a:t>특이사항</a:t>
            </a:r>
            <a:endParaRPr lang="ko-KR" alt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391872" y="6372200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특별히 규격 및 사양에 명시하지 않은 재질 및 두께의 허용치는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KS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규격에 따르며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</a:p>
          <a:p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대학에서 제시한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규격의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재료가 없는 경우에는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규격치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이상으로 한다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최종 검수는 무작위로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선정된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제품을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측정공구를 통해 실측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통과 후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이루어지며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</a:p>
          <a:p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실측결과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요청 규격과 다를 시 전수 반품 및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 납품한다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제품하자보증기간은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16" name="그림 15" descr="실험용테이블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583" y="1705819"/>
            <a:ext cx="3448050" cy="2056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91872" y="4050458"/>
            <a:ext cx="6133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상판재질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메라우드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(30T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특수합판에 </a:t>
            </a:r>
            <a:r>
              <a:rPr lang="en-US" altLang="ko-KR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Meramin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ABS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로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본딩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후 마감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하부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1.4T  40*40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각 파이프 사용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상판 하부 좌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우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220V, 110V 2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구 콘센트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각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한개씩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부착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(1T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이상의 철판 사용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도장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사용자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지정색으로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분체도장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마감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19" name="_x185882416" descr="EMB00001aa4329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8493" y="4644008"/>
            <a:ext cx="2746811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3212976" y="8831505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1-9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44474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3157173"/>
              </p:ext>
            </p:extLst>
          </p:nvPr>
        </p:nvGraphicFramePr>
        <p:xfrm>
          <a:off x="152400" y="395536"/>
          <a:ext cx="6588125" cy="884238"/>
        </p:xfrm>
        <a:graphic>
          <a:graphicData uri="http://schemas.openxmlformats.org/drawingml/2006/table">
            <a:tbl>
              <a:tblPr/>
              <a:tblGrid>
                <a:gridCol w="1085327"/>
                <a:gridCol w="2208736"/>
                <a:gridCol w="1142449"/>
                <a:gridCol w="2151613"/>
              </a:tblGrid>
              <a:tr h="425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품     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실험실 의자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510*540*830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 조 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제작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     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150 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370436"/>
            <a:ext cx="6591300" cy="23919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155575" y="131415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ko-KR" sz="1200" b="1" dirty="0"/>
              <a:t>IMAGE</a:t>
            </a:r>
            <a:endParaRPr lang="en-US" altLang="ko-KR" sz="1200" dirty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155574" y="3762426"/>
            <a:ext cx="6585793" cy="26828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/>
              <a:t>규격 및 사양</a:t>
            </a:r>
            <a:endParaRPr lang="ko-KR" altLang="en-US" sz="1200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5575" y="3762426"/>
            <a:ext cx="6585792" cy="5040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1" eaLnBrk="1" hangingPunct="1">
              <a:lnSpc>
                <a:spcPct val="120000"/>
              </a:lnSpc>
              <a:spcBef>
                <a:spcPct val="20000"/>
              </a:spcBef>
            </a:pPr>
            <a:endParaRPr lang="en-US" altLang="ko-KR" sz="1200" dirty="0"/>
          </a:p>
        </p:txBody>
      </p:sp>
      <p:sp>
        <p:nvSpPr>
          <p:cNvPr id="11" name="Rectangle 25"/>
          <p:cNvSpPr>
            <a:spLocks noChangeArrowheads="1"/>
          </p:cNvSpPr>
          <p:nvPr/>
        </p:nvSpPr>
        <p:spPr bwMode="auto">
          <a:xfrm>
            <a:off x="155575" y="736282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ko-KR" alt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391872" y="7722866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상기와 같이 입찰품목 규격을 확인하였으며 이에 대해 준수할 것을 확약합니다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업체명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사업자등록번호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주소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대표자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3" name="Rectangle 25"/>
          <p:cNvSpPr>
            <a:spLocks noChangeArrowheads="1"/>
          </p:cNvSpPr>
          <p:nvPr/>
        </p:nvSpPr>
        <p:spPr bwMode="auto">
          <a:xfrm>
            <a:off x="157908" y="628270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 smtClean="0"/>
              <a:t>특이사항</a:t>
            </a:r>
            <a:endParaRPr lang="ko-KR" alt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391872" y="6588224"/>
            <a:ext cx="5917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특별히 규격 및 사양에 명시하지 않은 재질 및 두께의 허용치는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KS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규격에 따르며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</a:p>
          <a:p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대학에서 제시한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규격의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재료가 없는 경우에는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규격치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제품하자보증기간은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16" name="그림 15" descr="11-수정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936" y="1625967"/>
            <a:ext cx="1512168" cy="2064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4149080" y="3327407"/>
            <a:ext cx="18722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앞쪽</a:t>
            </a:r>
            <a:r>
              <a:rPr lang="en-US" altLang="ko-KR" sz="1100" dirty="0"/>
              <a:t> 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바퀴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뒤쪽 </a:t>
            </a:r>
            <a:r>
              <a:rPr lang="en-US" altLang="ko-KR" sz="1100" dirty="0" smtClean="0"/>
              <a:t>: </a:t>
            </a:r>
            <a:r>
              <a:rPr lang="ko-KR" altLang="en-US" sz="1100" dirty="0" err="1" smtClean="0"/>
              <a:t>고정발</a:t>
            </a:r>
            <a:endParaRPr lang="ko-KR" altLang="en-US" sz="1100" dirty="0"/>
          </a:p>
        </p:txBody>
      </p:sp>
      <p:sp>
        <p:nvSpPr>
          <p:cNvPr id="19" name="TextBox 18"/>
          <p:cNvSpPr txBox="1"/>
          <p:nvPr/>
        </p:nvSpPr>
        <p:spPr>
          <a:xfrm>
            <a:off x="391872" y="4194474"/>
            <a:ext cx="61334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내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외장재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좌판 경질플라스틱 사출성형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마감재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고급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메쉬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(Mesh)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천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[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],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경질플라스틱 사출성형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[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좌판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]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다리프레임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(4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발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구조용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탄소강관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Ø26.5mm Pipe,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분체도장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 -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앞쪽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바퀴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뒤쪽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고정발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캐스터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경질 플라스틱 사출성형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12976" y="8831505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1-8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875070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5028051"/>
              </p:ext>
            </p:extLst>
          </p:nvPr>
        </p:nvGraphicFramePr>
        <p:xfrm>
          <a:off x="152400" y="395536"/>
          <a:ext cx="6588125" cy="884238"/>
        </p:xfrm>
        <a:graphic>
          <a:graphicData uri="http://schemas.openxmlformats.org/drawingml/2006/table">
            <a:tbl>
              <a:tblPr/>
              <a:tblGrid>
                <a:gridCol w="1085327"/>
                <a:gridCol w="2208736"/>
                <a:gridCol w="1142449"/>
                <a:gridCol w="2151613"/>
              </a:tblGrid>
              <a:tr h="425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품     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기기장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800*400*1900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 조 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제작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     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21 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370436"/>
            <a:ext cx="6591300" cy="23919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155575" y="131415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ko-KR" sz="1200" b="1" dirty="0"/>
              <a:t>IMAGE</a:t>
            </a:r>
            <a:endParaRPr lang="en-US" altLang="ko-KR" sz="1200" dirty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155574" y="3762426"/>
            <a:ext cx="6585793" cy="26828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/>
              <a:t>규격 및 사양</a:t>
            </a:r>
            <a:endParaRPr lang="ko-KR" altLang="en-US" sz="1200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5575" y="3762426"/>
            <a:ext cx="6585792" cy="5040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1" eaLnBrk="1" hangingPunct="1">
              <a:lnSpc>
                <a:spcPct val="120000"/>
              </a:lnSpc>
              <a:spcBef>
                <a:spcPct val="20000"/>
              </a:spcBef>
            </a:pPr>
            <a:endParaRPr lang="en-US" altLang="ko-KR" sz="1200" dirty="0"/>
          </a:p>
        </p:txBody>
      </p:sp>
      <p:sp>
        <p:nvSpPr>
          <p:cNvPr id="11" name="Rectangle 25"/>
          <p:cNvSpPr>
            <a:spLocks noChangeArrowheads="1"/>
          </p:cNvSpPr>
          <p:nvPr/>
        </p:nvSpPr>
        <p:spPr bwMode="auto">
          <a:xfrm>
            <a:off x="155575" y="736282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ko-KR" alt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391872" y="7722866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상기와 같이 입찰품목 규격을 확인하였으며 이에 대해 준수할 것을 확약합니다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업체명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사업자등록번호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주소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대표자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3" name="Rectangle 25"/>
          <p:cNvSpPr>
            <a:spLocks noChangeArrowheads="1"/>
          </p:cNvSpPr>
          <p:nvPr/>
        </p:nvSpPr>
        <p:spPr bwMode="auto">
          <a:xfrm>
            <a:off x="157908" y="628270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 smtClean="0"/>
              <a:t>특이사항</a:t>
            </a:r>
            <a:endParaRPr lang="ko-KR" alt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391872" y="6588224"/>
            <a:ext cx="5917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특별히 규격 및 사양에 명시하지 않은 재질 및 두께의 허용치는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KS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규격에 따르며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</a:p>
          <a:p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대학에서 제시한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규격의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재료가 없는 경우에는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규격치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제품하자보증기간은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15" name="그림 14" descr="동원망플5단_반문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960" y="1617299"/>
            <a:ext cx="1059557" cy="2145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391872" y="3978450"/>
            <a:ext cx="61334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23mm P.B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연질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L.P.M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압착 마감 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측판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18mm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P.B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양면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L.P.M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압착 마감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지판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23mm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P.B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양면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L.P.M 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압착 마감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문짝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18mm P.B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단면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L.P.M 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압착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마감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시건장치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삽입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뒤판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2.7mm M.D.F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양면 비닐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마감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선반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23mm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P.B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L.P.M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양면 압착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마감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12976" y="8831505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1-9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53457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9087059"/>
              </p:ext>
            </p:extLst>
          </p:nvPr>
        </p:nvGraphicFramePr>
        <p:xfrm>
          <a:off x="152400" y="395536"/>
          <a:ext cx="6588125" cy="884238"/>
        </p:xfrm>
        <a:graphic>
          <a:graphicData uri="http://schemas.openxmlformats.org/drawingml/2006/table">
            <a:tbl>
              <a:tblPr/>
              <a:tblGrid>
                <a:gridCol w="1085327"/>
                <a:gridCol w="2208736"/>
                <a:gridCol w="1142449"/>
                <a:gridCol w="2151613"/>
              </a:tblGrid>
              <a:tr h="425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품     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강의지원용 책상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1600*1000*720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 조 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제작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     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 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370436"/>
            <a:ext cx="6591300" cy="23919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155575" y="131415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ko-KR" sz="1200" b="1" dirty="0"/>
              <a:t>IMAGE</a:t>
            </a:r>
            <a:endParaRPr lang="en-US" altLang="ko-KR" sz="1200" dirty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155574" y="3762426"/>
            <a:ext cx="6585793" cy="26828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/>
              <a:t>규격 및 사양</a:t>
            </a:r>
            <a:endParaRPr lang="ko-KR" altLang="en-US" sz="1200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5575" y="3762426"/>
            <a:ext cx="6585792" cy="5040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1" eaLnBrk="1" hangingPunct="1">
              <a:lnSpc>
                <a:spcPct val="120000"/>
              </a:lnSpc>
              <a:spcBef>
                <a:spcPct val="20000"/>
              </a:spcBef>
            </a:pPr>
            <a:endParaRPr lang="en-US" altLang="ko-KR" sz="1200" dirty="0"/>
          </a:p>
        </p:txBody>
      </p:sp>
      <p:sp>
        <p:nvSpPr>
          <p:cNvPr id="11" name="Rectangle 25"/>
          <p:cNvSpPr>
            <a:spLocks noChangeArrowheads="1"/>
          </p:cNvSpPr>
          <p:nvPr/>
        </p:nvSpPr>
        <p:spPr bwMode="auto">
          <a:xfrm>
            <a:off x="155575" y="736282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ko-KR" alt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391872" y="7722866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상기와 같이 입찰품목 규격을 확인하였으며 이에 대해 준수할 것을 확약합니다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업체명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사업자등록번호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주소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대표자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3" name="Rectangle 25"/>
          <p:cNvSpPr>
            <a:spLocks noChangeArrowheads="1"/>
          </p:cNvSpPr>
          <p:nvPr/>
        </p:nvSpPr>
        <p:spPr bwMode="auto">
          <a:xfrm>
            <a:off x="157908" y="628270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 smtClean="0"/>
              <a:t>특이사항</a:t>
            </a:r>
            <a:endParaRPr lang="ko-KR" alt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391872" y="6588224"/>
            <a:ext cx="5917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특별히 규격 및 사양에 명시하지 않은 재질 및 두께의 허용치는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KS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규격에 따르며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</a:p>
          <a:p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대학에서 제시한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규격의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재료가 없는 경우에는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규격치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제품하자보증기간은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69160" y="3258370"/>
            <a:ext cx="1008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3</a:t>
            </a:r>
            <a:r>
              <a:rPr lang="ko-KR" altLang="en-US" sz="1100" dirty="0" err="1" smtClean="0"/>
              <a:t>단서랍</a:t>
            </a:r>
            <a:r>
              <a:rPr lang="ko-KR" altLang="en-US" sz="1100" dirty="0" smtClean="0"/>
              <a:t> 포함</a:t>
            </a:r>
            <a:endParaRPr lang="ko-KR" altLang="en-US" sz="1100" dirty="0"/>
          </a:p>
        </p:txBody>
      </p:sp>
      <p:sp>
        <p:nvSpPr>
          <p:cNvPr id="19" name="TextBox 18"/>
          <p:cNvSpPr txBox="1"/>
          <p:nvPr/>
        </p:nvSpPr>
        <p:spPr>
          <a:xfrm>
            <a:off x="391872" y="4194474"/>
            <a:ext cx="61334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책상상판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28mm P.B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상측면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L.P.M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압착 마감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하측면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Backer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마감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측판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18mm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P.B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L.P.M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양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면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마감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다리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0.8T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이상의 강판을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NC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가공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용접한 후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분체도장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마감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조절발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경질 플라스틱 사출 구조물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 서랍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서랍 레일은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중 레일 사용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12976" y="8831505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1-10</a:t>
            </a:r>
            <a:endParaRPr lang="ko-KR" altLang="en-US" sz="1200" dirty="0"/>
          </a:p>
        </p:txBody>
      </p:sp>
      <p:pic>
        <p:nvPicPr>
          <p:cNvPr id="15" name="그림 14" descr="퍼즐-옥체-L형-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92796" y="1691680"/>
            <a:ext cx="3240360" cy="1998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308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9212709"/>
              </p:ext>
            </p:extLst>
          </p:nvPr>
        </p:nvGraphicFramePr>
        <p:xfrm>
          <a:off x="152400" y="395536"/>
          <a:ext cx="6588125" cy="884238"/>
        </p:xfrm>
        <a:graphic>
          <a:graphicData uri="http://schemas.openxmlformats.org/drawingml/2006/table">
            <a:tbl>
              <a:tblPr/>
              <a:tblGrid>
                <a:gridCol w="1085327"/>
                <a:gridCol w="2208736"/>
                <a:gridCol w="1142449"/>
                <a:gridCol w="2151613"/>
              </a:tblGrid>
              <a:tr h="425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품     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강의지원용 의자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590*590*1000/1060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 조 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제작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     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 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370436"/>
            <a:ext cx="6591300" cy="23919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155575" y="131415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ko-KR" sz="1200" b="1" dirty="0"/>
              <a:t>IMAGE</a:t>
            </a:r>
            <a:endParaRPr lang="en-US" altLang="ko-KR" sz="1200" dirty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155574" y="3762426"/>
            <a:ext cx="6585793" cy="26828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/>
              <a:t>규격 및 사양</a:t>
            </a:r>
            <a:endParaRPr lang="ko-KR" altLang="en-US" sz="1200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5575" y="3762426"/>
            <a:ext cx="6585792" cy="5040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1" eaLnBrk="1" hangingPunct="1">
              <a:lnSpc>
                <a:spcPct val="120000"/>
              </a:lnSpc>
              <a:spcBef>
                <a:spcPct val="20000"/>
              </a:spcBef>
            </a:pPr>
            <a:endParaRPr lang="en-US" altLang="ko-KR" sz="1200" dirty="0"/>
          </a:p>
        </p:txBody>
      </p:sp>
      <p:sp>
        <p:nvSpPr>
          <p:cNvPr id="11" name="Rectangle 25"/>
          <p:cNvSpPr>
            <a:spLocks noChangeArrowheads="1"/>
          </p:cNvSpPr>
          <p:nvPr/>
        </p:nvSpPr>
        <p:spPr bwMode="auto">
          <a:xfrm>
            <a:off x="155575" y="736282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ko-KR" alt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391872" y="7722866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상기와 같이 입찰품목 규격을 확인하였으며 이에 대해 준수할 것을 확약합니다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업체명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사업자등록번호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주소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대표자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3" name="Rectangle 25"/>
          <p:cNvSpPr>
            <a:spLocks noChangeArrowheads="1"/>
          </p:cNvSpPr>
          <p:nvPr/>
        </p:nvSpPr>
        <p:spPr bwMode="auto">
          <a:xfrm>
            <a:off x="157908" y="628270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 smtClean="0"/>
              <a:t>특이사항</a:t>
            </a:r>
            <a:endParaRPr lang="ko-KR" alt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391872" y="6588224"/>
            <a:ext cx="5917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특별히 규격 및 사양에 명시하지 않은 재질 및 두께의 허용치는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KS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규격에 따르며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</a:p>
          <a:p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대학에서 제시한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규격의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재료가 없는 경우에는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규격치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제품하자보증기간은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15" name="_x150774704" descr="EMB00001b7c399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209" y="1729097"/>
            <a:ext cx="1401511" cy="2008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381735" y="4050458"/>
            <a:ext cx="6133472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외장재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경질 플라스틱 사출 성형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좌판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내장재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경질 플라스틱 사출 성형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US" altLang="ko-KR" sz="5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마감재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천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en-US" altLang="ko-KR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Fabiric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US" altLang="ko-KR" sz="5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쿠션재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쿠션용 우레탄 발포성형 폼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(Cold-</a:t>
            </a:r>
            <a:r>
              <a:rPr lang="en-US" altLang="ko-KR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Qure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팔걸이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경질 플라스틱 사출 성형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(Flexible)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매커니즘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(Knee-Tilt) 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베이스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냉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열간압연강판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), AL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다이케스팅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사출 성형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</a:p>
          <a:p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피아노강선 스프링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경질 플라스틱 사출 성형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중심봉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가스 실린더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(Gas Cylinder)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다리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경질 플라스틱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5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발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캐스터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Nylon 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12976" y="8831505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1-11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53687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3477725"/>
              </p:ext>
            </p:extLst>
          </p:nvPr>
        </p:nvGraphicFramePr>
        <p:xfrm>
          <a:off x="152400" y="395536"/>
          <a:ext cx="6588125" cy="884238"/>
        </p:xfrm>
        <a:graphic>
          <a:graphicData uri="http://schemas.openxmlformats.org/drawingml/2006/table">
            <a:tbl>
              <a:tblPr/>
              <a:tblGrid>
                <a:gridCol w="1085327"/>
                <a:gridCol w="2208736"/>
                <a:gridCol w="1142449"/>
                <a:gridCol w="2151613"/>
              </a:tblGrid>
              <a:tr h="425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품     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컴퓨터용 의자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590*600*920/1010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 조 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제작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     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 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370436"/>
            <a:ext cx="6591300" cy="23919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155575" y="131415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ko-KR" sz="1200" b="1" dirty="0"/>
              <a:t>IMAGE</a:t>
            </a:r>
            <a:endParaRPr lang="en-US" altLang="ko-KR" sz="1200" dirty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155574" y="3762426"/>
            <a:ext cx="6585793" cy="26828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/>
              <a:t>규격 및 사양</a:t>
            </a:r>
            <a:endParaRPr lang="ko-KR" altLang="en-US" sz="1200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5575" y="3762426"/>
            <a:ext cx="6585792" cy="5040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1" eaLnBrk="1" hangingPunct="1">
              <a:lnSpc>
                <a:spcPct val="120000"/>
              </a:lnSpc>
              <a:spcBef>
                <a:spcPct val="20000"/>
              </a:spcBef>
            </a:pPr>
            <a:endParaRPr lang="en-US" altLang="ko-KR" sz="1200" dirty="0"/>
          </a:p>
        </p:txBody>
      </p:sp>
      <p:sp>
        <p:nvSpPr>
          <p:cNvPr id="11" name="Rectangle 25"/>
          <p:cNvSpPr>
            <a:spLocks noChangeArrowheads="1"/>
          </p:cNvSpPr>
          <p:nvPr/>
        </p:nvSpPr>
        <p:spPr bwMode="auto">
          <a:xfrm>
            <a:off x="155575" y="736282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ko-KR" alt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391872" y="7722866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상기와 같이 입찰품목 규격을 확인하였으며 이에 대해 준수할 것을 확약합니다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업체명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사업자등록번호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주소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대표자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3" name="Rectangle 25"/>
          <p:cNvSpPr>
            <a:spLocks noChangeArrowheads="1"/>
          </p:cNvSpPr>
          <p:nvPr/>
        </p:nvSpPr>
        <p:spPr bwMode="auto">
          <a:xfrm>
            <a:off x="157908" y="628270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 smtClean="0"/>
              <a:t>특이사항</a:t>
            </a:r>
            <a:endParaRPr lang="ko-KR" alt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391872" y="6589965"/>
            <a:ext cx="5917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특별히 규격 및 사양에 명시하지 않은 재질 및 두께의 허용치는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KS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규격에 따르며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</a:p>
          <a:p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대학에서 제시한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규격의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재료가 없는 경우에는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규격치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제품하자보증기간은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15" name="_x150773264" descr="EMB00001b7c399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856" y="1620317"/>
            <a:ext cx="1467577" cy="2142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" descr="SE-201(G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65" t="33647" r="4100" b="34106"/>
          <a:stretch>
            <a:fillRect/>
          </a:stretch>
        </p:blipFill>
        <p:spPr bwMode="auto">
          <a:xfrm>
            <a:off x="3600433" y="1840249"/>
            <a:ext cx="998215" cy="1452364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381735" y="4266482"/>
            <a:ext cx="61334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외장재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경질 플라스틱 사출 성형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좌판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내장재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경질 플라스틱 사출 성형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마감재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천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en-US" altLang="ko-KR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Fabiric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쿠션재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좌판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쿠션용 우레탄 발포성형 폼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(Cold-</a:t>
            </a:r>
            <a:r>
              <a:rPr lang="en-US" altLang="ko-KR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Qure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팔걸이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연질폴리우레탄성형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Pad,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구조용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탄소강관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Ø26.5mm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Pipe(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분체도장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매커니즘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나비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-Tilt) 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베이스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냉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열간압연강판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), AL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다이케스팅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사출 성형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</a:p>
          <a:p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피아노강선 스프링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경질 플라스틱 사출 성형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중심봉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가스 실린더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(Gas Cylinder)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다리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경질 플라스틱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5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발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캐스터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Nylon 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12976" y="8831505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1-12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4022166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604283"/>
              </p:ext>
            </p:extLst>
          </p:nvPr>
        </p:nvGraphicFramePr>
        <p:xfrm>
          <a:off x="152400" y="395536"/>
          <a:ext cx="6588125" cy="884238"/>
        </p:xfrm>
        <a:graphic>
          <a:graphicData uri="http://schemas.openxmlformats.org/drawingml/2006/table">
            <a:tbl>
              <a:tblPr/>
              <a:tblGrid>
                <a:gridCol w="1085327"/>
                <a:gridCol w="2208736"/>
                <a:gridCol w="1142449"/>
                <a:gridCol w="2151613"/>
              </a:tblGrid>
              <a:tr h="425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품     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목재책장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올문장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800*400*1900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 조 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제작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     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6 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370436"/>
            <a:ext cx="6591300" cy="23919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155575" y="131415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ko-KR" sz="1200" b="1" dirty="0"/>
              <a:t>IMAGE</a:t>
            </a:r>
            <a:endParaRPr lang="en-US" altLang="ko-KR" sz="1200" dirty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155574" y="3762426"/>
            <a:ext cx="6585793" cy="26828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/>
              <a:t>규격 및 사양</a:t>
            </a:r>
            <a:endParaRPr lang="ko-KR" altLang="en-US" sz="1200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5575" y="3762426"/>
            <a:ext cx="6585792" cy="5040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1" eaLnBrk="1" hangingPunct="1">
              <a:lnSpc>
                <a:spcPct val="120000"/>
              </a:lnSpc>
              <a:spcBef>
                <a:spcPct val="20000"/>
              </a:spcBef>
            </a:pPr>
            <a:endParaRPr lang="en-US" altLang="ko-KR" sz="1200" dirty="0"/>
          </a:p>
        </p:txBody>
      </p:sp>
      <p:sp>
        <p:nvSpPr>
          <p:cNvPr id="11" name="Rectangle 25"/>
          <p:cNvSpPr>
            <a:spLocks noChangeArrowheads="1"/>
          </p:cNvSpPr>
          <p:nvPr/>
        </p:nvSpPr>
        <p:spPr bwMode="auto">
          <a:xfrm>
            <a:off x="155575" y="736282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ko-KR" alt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391872" y="7722866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상기와 같이 입찰품목 규격을 확인하였으며 이에 대해 준수할 것을 확약합니다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업체명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사업자등록번호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주소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대표자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3" name="Rectangle 25"/>
          <p:cNvSpPr>
            <a:spLocks noChangeArrowheads="1"/>
          </p:cNvSpPr>
          <p:nvPr/>
        </p:nvSpPr>
        <p:spPr bwMode="auto">
          <a:xfrm>
            <a:off x="157908" y="628270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 smtClean="0"/>
              <a:t>특이사항</a:t>
            </a:r>
            <a:endParaRPr lang="ko-KR" alt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391872" y="6588224"/>
            <a:ext cx="5917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특별히 규격 및 사양에 명시하지 않은 재질 및 두께의 허용치는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KS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규격에 따르며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</a:p>
          <a:p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대학에서 제시한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규격의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재료가 없는 경우에는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규격치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제품하자보증기간은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16" name="그림 15" descr="동원망플5단_올문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5472" y="1654450"/>
            <a:ext cx="1001560" cy="2107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91872" y="3978450"/>
            <a:ext cx="61334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23mm P.B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연질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L.P.M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압착 마감 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측판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18mm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P.B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양면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L.P.M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압착 마감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지판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23mm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P.B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양면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L.P.M 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압착 마감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문짝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18mm P.B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단면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L.P.M 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압착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마감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시건장치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삽입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뒤판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2.7mm M.D.F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양면 비닐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마감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선반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23mm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P.B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L.P.M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양면 압착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마감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12976" y="8831505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1-13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88802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332063"/>
              </p:ext>
            </p:extLst>
          </p:nvPr>
        </p:nvGraphicFramePr>
        <p:xfrm>
          <a:off x="152400" y="395536"/>
          <a:ext cx="6588125" cy="884238"/>
        </p:xfrm>
        <a:graphic>
          <a:graphicData uri="http://schemas.openxmlformats.org/drawingml/2006/table">
            <a:tbl>
              <a:tblPr/>
              <a:tblGrid>
                <a:gridCol w="1085327"/>
                <a:gridCol w="2208736"/>
                <a:gridCol w="1142449"/>
                <a:gridCol w="2151613"/>
              </a:tblGrid>
              <a:tr h="425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품     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목재책장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오픈장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800*400*1900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 조 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제작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     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 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370436"/>
            <a:ext cx="6591300" cy="23919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155575" y="131415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ko-KR" sz="1200" b="1" dirty="0"/>
              <a:t>IMAGE</a:t>
            </a:r>
            <a:endParaRPr lang="en-US" altLang="ko-KR" sz="1200" dirty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155574" y="3762426"/>
            <a:ext cx="6585793" cy="26828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/>
              <a:t>규격 및 사양</a:t>
            </a:r>
            <a:endParaRPr lang="ko-KR" altLang="en-US" sz="1200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5575" y="3762426"/>
            <a:ext cx="6585792" cy="5040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1" eaLnBrk="1" hangingPunct="1">
              <a:lnSpc>
                <a:spcPct val="120000"/>
              </a:lnSpc>
              <a:spcBef>
                <a:spcPct val="20000"/>
              </a:spcBef>
            </a:pPr>
            <a:endParaRPr lang="en-US" altLang="ko-KR" sz="1200" dirty="0"/>
          </a:p>
        </p:txBody>
      </p:sp>
      <p:sp>
        <p:nvSpPr>
          <p:cNvPr id="11" name="Rectangle 25"/>
          <p:cNvSpPr>
            <a:spLocks noChangeArrowheads="1"/>
          </p:cNvSpPr>
          <p:nvPr/>
        </p:nvSpPr>
        <p:spPr bwMode="auto">
          <a:xfrm>
            <a:off x="155575" y="736282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ko-KR" alt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391872" y="7722866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상기와 같이 입찰품목 규격을 확인하였으며 이에 대해 준수할 것을 확약합니다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업체명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사업자등록번호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주소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대표자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3" name="Rectangle 25"/>
          <p:cNvSpPr>
            <a:spLocks noChangeArrowheads="1"/>
          </p:cNvSpPr>
          <p:nvPr/>
        </p:nvSpPr>
        <p:spPr bwMode="auto">
          <a:xfrm>
            <a:off x="157908" y="628270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 smtClean="0"/>
              <a:t>특이사항</a:t>
            </a:r>
            <a:endParaRPr lang="ko-KR" alt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391872" y="6588224"/>
            <a:ext cx="5917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특별히 규격 및 사양에 명시하지 않은 재질 및 두께의 허용치는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KS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규격에 따르며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</a:p>
          <a:p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대학에서 제시한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규격의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재료가 없는 경우에는 </a:t>
            </a:r>
            <a:r>
              <a:rPr lang="ko-KR" altLang="en-US" sz="12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규격치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제품하자보증기간은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이상으로 한다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15" name="그림 14" descr="동원망플5단_오픈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725" y="1609027"/>
            <a:ext cx="1006323" cy="2153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391872" y="4194474"/>
            <a:ext cx="61334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23mm P.B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연질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L.P.M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압착 마감 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측판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18mm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P.B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양면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L.P.M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압착 마감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지판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23mm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P.B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양면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L.P.M 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압착 마감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뒤판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2.7mm M.D.F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양면 비닐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마감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선반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23mm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P.B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L.P.M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양면 압착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마감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12976" y="8831505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1-14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0032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1470</TotalTime>
  <Words>1934</Words>
  <Application>Microsoft Office PowerPoint</Application>
  <PresentationFormat>화면 슬라이드 쇼(4:3)</PresentationFormat>
  <Paragraphs>396</Paragraphs>
  <Slides>15</Slides>
  <Notes>14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Office 테마</vt:lpstr>
      <vt:lpstr>입찰품목규격 확인서 (품목번호 : 1)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강의동 구축 규격서</dc:title>
  <dc:creator>USER</dc:creator>
  <cp:lastModifiedBy>User</cp:lastModifiedBy>
  <cp:revision>64</cp:revision>
  <cp:lastPrinted>2015-07-20T09:13:50Z</cp:lastPrinted>
  <dcterms:created xsi:type="dcterms:W3CDTF">2015-07-08T04:46:29Z</dcterms:created>
  <dcterms:modified xsi:type="dcterms:W3CDTF">2015-07-22T02:02:15Z</dcterms:modified>
</cp:coreProperties>
</file>