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37" r:id="rId2"/>
    <p:sldId id="564" r:id="rId3"/>
    <p:sldId id="603" r:id="rId4"/>
    <p:sldId id="604" r:id="rId5"/>
    <p:sldId id="599" r:id="rId6"/>
    <p:sldId id="600" r:id="rId7"/>
    <p:sldId id="602" r:id="rId8"/>
    <p:sldId id="597" r:id="rId9"/>
    <p:sldId id="585" r:id="rId10"/>
  </p:sldIdLst>
  <p:sldSz cx="9144000" cy="6858000" type="screen4x3"/>
  <p:notesSz cx="6735763" cy="98663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1" userDrawn="1">
          <p15:clr>
            <a:srgbClr val="A4A3A4"/>
          </p15:clr>
        </p15:guide>
        <p15:guide id="3" pos="2880">
          <p15:clr>
            <a:srgbClr val="A4A3A4"/>
          </p15:clr>
        </p15:guide>
        <p15:guide id="4" orient="horz" pos="618" userDrawn="1">
          <p15:clr>
            <a:srgbClr val="A4A3A4"/>
          </p15:clr>
        </p15:guide>
        <p15:guide id="5" orient="horz" pos="709" userDrawn="1">
          <p15:clr>
            <a:srgbClr val="A4A3A4"/>
          </p15:clr>
        </p15:guide>
        <p15:guide id="6" pos="249" userDrawn="1">
          <p15:clr>
            <a:srgbClr val="A4A3A4"/>
          </p15:clr>
        </p15:guide>
        <p15:guide id="7" pos="2608" userDrawn="1">
          <p15:clr>
            <a:srgbClr val="A4A3A4"/>
          </p15:clr>
        </p15:guide>
        <p15:guide id="8" pos="158" userDrawn="1">
          <p15:clr>
            <a:srgbClr val="A4A3A4"/>
          </p15:clr>
        </p15:guide>
        <p15:guide id="9" pos="564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99CCFF"/>
    <a:srgbClr val="FFFFCC"/>
    <a:srgbClr val="0066FF"/>
    <a:srgbClr val="0000FF"/>
    <a:srgbClr val="FFFF99"/>
    <a:srgbClr val="F8F8F8"/>
    <a:srgbClr val="DDDDDD"/>
    <a:srgbClr val="EAEAEA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7834" autoAdjust="0"/>
  </p:normalViewPr>
  <p:slideViewPr>
    <p:cSldViewPr>
      <p:cViewPr varScale="1">
        <p:scale>
          <a:sx n="92" d="100"/>
          <a:sy n="92" d="100"/>
        </p:scale>
        <p:origin x="1332" y="84"/>
      </p:cViewPr>
      <p:guideLst>
        <p:guide orient="horz" pos="2160"/>
        <p:guide orient="horz" pos="391"/>
        <p:guide pos="2880"/>
        <p:guide orient="horz" pos="618"/>
        <p:guide orient="horz" pos="709"/>
        <p:guide pos="249"/>
        <p:guide pos="2608"/>
        <p:guide pos="158"/>
        <p:guide pos="56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3216" y="108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19565" cy="493316"/>
          </a:xfrm>
          <a:prstGeom prst="rect">
            <a:avLst/>
          </a:prstGeom>
        </p:spPr>
        <p:txBody>
          <a:bodyPr vert="horz" lIns="91049" tIns="45524" rIns="91049" bIns="45524" rtlCol="0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626" y="1"/>
            <a:ext cx="2919565" cy="493316"/>
          </a:xfrm>
          <a:prstGeom prst="rect">
            <a:avLst/>
          </a:prstGeom>
        </p:spPr>
        <p:txBody>
          <a:bodyPr vert="horz" lIns="91049" tIns="45524" rIns="91049" bIns="45524" rtlCol="0"/>
          <a:lstStyle>
            <a:lvl1pPr algn="r">
              <a:defRPr sz="1100"/>
            </a:lvl1pPr>
          </a:lstStyle>
          <a:p>
            <a:fld id="{FD1D58BD-18D9-4BFA-BAF2-95B9AB6472B1}" type="datetimeFigureOut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413"/>
            <a:ext cx="2919565" cy="493316"/>
          </a:xfrm>
          <a:prstGeom prst="rect">
            <a:avLst/>
          </a:prstGeom>
        </p:spPr>
        <p:txBody>
          <a:bodyPr vert="horz" lIns="91049" tIns="45524" rIns="91049" bIns="45524" rtlCol="0" anchor="b"/>
          <a:lstStyle>
            <a:lvl1pPr algn="l">
              <a:defRPr sz="11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626" y="9371413"/>
            <a:ext cx="2919565" cy="493316"/>
          </a:xfrm>
          <a:prstGeom prst="rect">
            <a:avLst/>
          </a:prstGeom>
        </p:spPr>
        <p:txBody>
          <a:bodyPr vert="horz" lIns="91049" tIns="45524" rIns="91049" bIns="45524" rtlCol="0" anchor="b"/>
          <a:lstStyle>
            <a:lvl1pPr algn="r">
              <a:defRPr sz="1100"/>
            </a:lvl1pPr>
          </a:lstStyle>
          <a:p>
            <a:fld id="{463DBF85-3129-48DA-8B43-869D568C8A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30291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18830" cy="493316"/>
          </a:xfrm>
          <a:prstGeom prst="rect">
            <a:avLst/>
          </a:prstGeom>
        </p:spPr>
        <p:txBody>
          <a:bodyPr vert="horz" lIns="91049" tIns="45524" rIns="91049" bIns="4552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0" cy="493316"/>
          </a:xfrm>
          <a:prstGeom prst="rect">
            <a:avLst/>
          </a:prstGeom>
        </p:spPr>
        <p:txBody>
          <a:bodyPr vert="horz" lIns="91049" tIns="45524" rIns="91049" bIns="4552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fld id="{221E8732-F171-465B-95C8-9705021EC04E}" type="datetimeFigureOut">
              <a:rPr lang="ko-KR" altLang="en-US"/>
              <a:pPr>
                <a:defRPr/>
              </a:pPr>
              <a:t>2017-06-26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49" tIns="45524" rIns="91049" bIns="45524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049" tIns="45524" rIns="91049" bIns="45524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1286"/>
            <a:ext cx="2918830" cy="493316"/>
          </a:xfrm>
          <a:prstGeom prst="rect">
            <a:avLst/>
          </a:prstGeom>
        </p:spPr>
        <p:txBody>
          <a:bodyPr vert="horz" lIns="91049" tIns="45524" rIns="91049" bIns="4552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3316"/>
          </a:xfrm>
          <a:prstGeom prst="rect">
            <a:avLst/>
          </a:prstGeom>
        </p:spPr>
        <p:txBody>
          <a:bodyPr vert="horz" lIns="91049" tIns="45524" rIns="91049" bIns="4552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fld id="{D5F0528B-BCB1-4294-A9F6-D60B6D029A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95420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5609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_x289680232" descr="EMB0000134856e3"/>
          <p:cNvPicPr>
            <a:picLocks noChangeAspect="1" noChangeArrowheads="1"/>
          </p:cNvPicPr>
          <p:nvPr userDrawn="1"/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060848"/>
            <a:ext cx="2762017" cy="2556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418263"/>
            <a:ext cx="2133600" cy="365125"/>
          </a:xfrm>
        </p:spPr>
        <p:txBody>
          <a:bodyPr/>
          <a:lstStyle>
            <a:lvl1pPr>
              <a:defRPr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>
              <a:defRPr/>
            </a:pPr>
            <a:fld id="{B58672CE-39E7-43F2-A5FF-37B4BD90F33A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6512984" y="6385535"/>
            <a:ext cx="2895600" cy="365125"/>
          </a:xfrm>
        </p:spPr>
        <p:txBody>
          <a:bodyPr/>
          <a:lstStyle>
            <a:lvl1pPr>
              <a:defRPr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>
              <a:defRPr/>
            </a:pPr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3563888" y="6381328"/>
            <a:ext cx="2133600" cy="365125"/>
          </a:xfrm>
        </p:spPr>
        <p:txBody>
          <a:bodyPr/>
          <a:lstStyle>
            <a:lvl1pPr algn="ctr">
              <a:defRPr>
                <a:latin typeface="Arial" pitchFamily="34" charset="0"/>
                <a:ea typeface="돋움" pitchFamily="50" charset="-127"/>
                <a:cs typeface="Arial" pitchFamily="34" charset="0"/>
              </a:defRPr>
            </a:lvl1pPr>
          </a:lstStyle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0" y="534988"/>
            <a:ext cx="9144000" cy="0"/>
          </a:xfrm>
          <a:prstGeom prst="line">
            <a:avLst/>
          </a:prstGeom>
          <a:ln w="38100" cmpd="thickThin">
            <a:solidFill>
              <a:srgbClr val="FF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0" y="6323013"/>
            <a:ext cx="9144000" cy="0"/>
          </a:xfrm>
          <a:prstGeom prst="line">
            <a:avLst/>
          </a:prstGeom>
          <a:ln w="38100" cmpd="thinThick">
            <a:solidFill>
              <a:srgbClr val="0000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7089" name="_x238965416" descr="EMB00000620281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039" y="8903"/>
            <a:ext cx="544465" cy="5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텍스트 개체 틀 12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0"/>
            <a:ext cx="6443663" cy="534988"/>
          </a:xfrm>
        </p:spPr>
        <p:txBody>
          <a:bodyPr anchor="ctr"/>
          <a:lstStyle>
            <a:lvl1pPr marL="0" indent="0">
              <a:buNone/>
              <a:defRPr sz="2000" b="1"/>
            </a:lvl1pPr>
          </a:lstStyle>
          <a:p>
            <a:pPr lvl="0"/>
            <a:r>
              <a:rPr lang="ko-KR" altLang="en-US" dirty="0" smtClean="0"/>
              <a:t>소 제목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5"/>
          </p:nvPr>
        </p:nvSpPr>
        <p:spPr>
          <a:xfrm>
            <a:off x="360362" y="692696"/>
            <a:ext cx="8783638" cy="359097"/>
          </a:xfrm>
        </p:spPr>
        <p:txBody>
          <a:bodyPr/>
          <a:lstStyle>
            <a:lvl1pPr marL="284400" indent="-2844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Ø"/>
              <a:defRPr sz="1800" b="1"/>
            </a:lvl1pPr>
            <a:lvl3pPr marL="352800" indent="-1728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 sz="1400" b="1"/>
            </a:lvl3pPr>
          </a:lstStyle>
          <a:p>
            <a:pPr lvl="0"/>
            <a:r>
              <a:rPr lang="ko-KR" altLang="en-US" dirty="0" smtClean="0"/>
              <a:t>마스터 텍스트</a:t>
            </a:r>
          </a:p>
        </p:txBody>
      </p:sp>
      <p:sp>
        <p:nvSpPr>
          <p:cNvPr id="24" name="텍스트 개체 틀 23"/>
          <p:cNvSpPr>
            <a:spLocks noGrp="1"/>
          </p:cNvSpPr>
          <p:nvPr>
            <p:ph type="body" sz="quarter" idx="17" hasCustomPrompt="1"/>
          </p:nvPr>
        </p:nvSpPr>
        <p:spPr>
          <a:xfrm>
            <a:off x="360040" y="1052736"/>
            <a:ext cx="8783960" cy="288627"/>
          </a:xfrm>
        </p:spPr>
        <p:txBody>
          <a:bodyPr/>
          <a:lstStyle>
            <a:lvl1pPr marL="352800" indent="-172800">
              <a:spcBef>
                <a:spcPts val="0"/>
              </a:spcBef>
              <a:spcAft>
                <a:spcPts val="600"/>
              </a:spcAft>
              <a:buFont typeface="Wingdings" panose="05000000000000000000" pitchFamily="2" charset="2"/>
              <a:buChar char="ü"/>
              <a:defRPr sz="1400" b="1"/>
            </a:lvl1pPr>
          </a:lstStyle>
          <a:p>
            <a:pPr lvl="0"/>
            <a:r>
              <a:rPr lang="ko-KR" altLang="en-US" dirty="0" smtClean="0"/>
              <a:t>내용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orient="horz" pos="436" userDrawn="1">
          <p15:clr>
            <a:srgbClr val="FBAE40"/>
          </p15:clr>
        </p15:guide>
        <p15:guide id="4" pos="2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90F92-1885-411F-86F6-0163A8AA802A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A2743-5BC2-4BAF-8E0A-E6239BB377D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287A5-B4F0-4C24-8425-36D7C9E8C133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5378C-C66D-4D1C-A776-678CE47FE0B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6BE5E-8CBC-495C-8050-986242C9FFD1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46975-A4BB-4CC1-9477-A666F5C48A8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04BB1-E352-47BA-8CF4-40E5A13F75D2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50A4C-9F03-4F74-B707-5592461BDD2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C093-C9BB-49BE-9044-EAC770F8649C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DC24F-7242-457B-8F46-DEB9E8845B7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C2B58-C7A5-423F-B757-60076BA1D9B2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D5A5A-478D-42C1-8F5A-E0B6433CDDF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62E55-49F8-4B37-ACD1-A4DEA7B0D51E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C55B0-B8FD-4DF7-98B4-38476AF2DB1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CF3B1-E9B8-4E74-816F-6FC84EDCE7C6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6EDC1-934C-4B09-9EE0-A231290264A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4B303-AF49-48D2-81E6-4006DC564486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779F3-A854-4988-A8DF-6F867798976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8195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F382341-C87B-4735-AAFB-19763D7F3803}" type="datetime1">
              <a:rPr lang="ko-KR" altLang="en-US" smtClean="0"/>
              <a:t>2017-06-26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20E4DE4-2BBD-4EEE-ABFF-CE0FA916C66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7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98072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ko-KR" altLang="en-US" sz="32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연구용 </a:t>
            </a:r>
            <a:r>
              <a:rPr lang="ko-KR" altLang="en-US" sz="3200" b="1" dirty="0" err="1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치공구</a:t>
            </a:r>
            <a:r>
              <a:rPr lang="ko-KR" altLang="en-US" sz="32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ko-KR" altLang="en-US" sz="3200" b="1" dirty="0" smtClean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제작</a:t>
            </a:r>
            <a:endParaRPr lang="ko-KR" altLang="en-US" sz="3200" b="1" dirty="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404" y="4869160"/>
            <a:ext cx="8497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b="1" dirty="0" smtClean="0">
                <a:latin typeface="+mn-ea"/>
                <a:ea typeface="+mn-ea"/>
              </a:rPr>
              <a:t>과   제   명 </a:t>
            </a:r>
            <a:r>
              <a:rPr lang="en-US" altLang="ko-KR" b="1" dirty="0" smtClean="0">
                <a:latin typeface="+mn-ea"/>
                <a:ea typeface="+mn-ea"/>
              </a:rPr>
              <a:t>: </a:t>
            </a:r>
            <a:r>
              <a:rPr lang="ko-KR" altLang="en-US" b="1" dirty="0" err="1" smtClean="0">
                <a:latin typeface="+mn-ea"/>
                <a:ea typeface="+mn-ea"/>
              </a:rPr>
              <a:t>초경량</a:t>
            </a:r>
            <a:r>
              <a:rPr lang="ko-KR" altLang="en-US" b="1" dirty="0" smtClean="0">
                <a:latin typeface="+mn-ea"/>
                <a:ea typeface="+mn-ea"/>
              </a:rPr>
              <a:t> </a:t>
            </a:r>
            <a:r>
              <a:rPr lang="ko-KR" altLang="en-US" b="1" dirty="0" err="1" smtClean="0">
                <a:latin typeface="+mn-ea"/>
                <a:ea typeface="+mn-ea"/>
              </a:rPr>
              <a:t>패브릭</a:t>
            </a:r>
            <a:r>
              <a:rPr lang="ko-KR" altLang="en-US" b="1" dirty="0" smtClean="0">
                <a:latin typeface="+mn-ea"/>
                <a:ea typeface="+mn-ea"/>
              </a:rPr>
              <a:t> 풍력발전기 </a:t>
            </a:r>
            <a:r>
              <a:rPr lang="ko-KR" altLang="en-US" b="1" dirty="0" err="1" smtClean="0">
                <a:latin typeface="+mn-ea"/>
                <a:ea typeface="+mn-ea"/>
              </a:rPr>
              <a:t>블레이드</a:t>
            </a:r>
            <a:r>
              <a:rPr lang="ko-KR" altLang="en-US" b="1" dirty="0" smtClean="0">
                <a:latin typeface="+mn-ea"/>
                <a:ea typeface="+mn-ea"/>
              </a:rPr>
              <a:t> 설계기술 연구</a:t>
            </a:r>
            <a:endParaRPr lang="en-US" altLang="ko-KR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7179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smtClean="0"/>
              <a:t>개요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본 설명서는 </a:t>
            </a:r>
            <a:r>
              <a:rPr lang="en-US" altLang="ko-KR" sz="1600" dirty="0" smtClean="0"/>
              <a:t>“</a:t>
            </a:r>
            <a:r>
              <a:rPr lang="ko-KR" altLang="en-US" sz="1600" dirty="0" err="1" smtClean="0"/>
              <a:t>초경량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풍력발전기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설계기술 연구</a:t>
            </a:r>
            <a:r>
              <a:rPr lang="en-US" altLang="ko-KR" sz="1600" dirty="0" smtClean="0"/>
              <a:t>”</a:t>
            </a:r>
            <a:r>
              <a:rPr lang="ko-KR" altLang="en-US" sz="1600" dirty="0" smtClean="0"/>
              <a:t>과제에서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블레이드의</a:t>
            </a:r>
            <a:r>
              <a:rPr lang="ko-KR" altLang="en-US" sz="1600" dirty="0" smtClean="0"/>
              <a:t> 구조적 성능 평가를 위하여 제작하는 것이다</a:t>
            </a:r>
            <a:r>
              <a:rPr lang="en-US" altLang="ko-KR" sz="1600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세부적으로는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블레이드의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구성품</a:t>
            </a:r>
            <a:r>
              <a:rPr lang="ko-KR" altLang="en-US" sz="1600" dirty="0" smtClean="0"/>
              <a:t> 제작용 </a:t>
            </a:r>
            <a:r>
              <a:rPr lang="ko-KR" altLang="en-US" sz="1600" dirty="0" err="1" smtClean="0"/>
              <a:t>금형</a:t>
            </a:r>
            <a:r>
              <a:rPr lang="ko-KR" altLang="en-US" sz="1600" dirty="0" smtClean="0"/>
              <a:t> 및 </a:t>
            </a:r>
            <a:r>
              <a:rPr lang="ko-KR" altLang="en-US" sz="1600" dirty="0" err="1" smtClean="0"/>
              <a:t>치공구</a:t>
            </a:r>
            <a:r>
              <a:rPr lang="ko-KR" altLang="en-US" sz="1600" dirty="0" smtClean="0"/>
              <a:t> 제작에 관한 설명과 업무범위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납품범위를 명시한 것이다</a:t>
            </a:r>
            <a:r>
              <a:rPr lang="en-US" altLang="ko-KR" sz="1600" dirty="0" smtClean="0"/>
              <a:t>.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116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업무 범위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smtClean="0"/>
              <a:t>업무 범위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항공대학교에서 제공하는 </a:t>
            </a:r>
            <a:r>
              <a:rPr lang="en-US" altLang="ko-KR" sz="1600" dirty="0" smtClean="0"/>
              <a:t>3D </a:t>
            </a:r>
            <a:r>
              <a:rPr lang="ko-KR" altLang="en-US" sz="1600" dirty="0" smtClean="0"/>
              <a:t>모델링 파일을 참고하여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그 형상에 맞게 제작할 수 있는 </a:t>
            </a:r>
            <a:r>
              <a:rPr lang="ko-KR" altLang="en-US" sz="1600" dirty="0" err="1" smtClean="0"/>
              <a:t>복합재</a:t>
            </a:r>
            <a:r>
              <a:rPr lang="ko-KR" altLang="en-US" sz="1600" dirty="0" smtClean="0"/>
              <a:t> 성형용 </a:t>
            </a:r>
            <a:r>
              <a:rPr lang="ko-KR" altLang="en-US" sz="1600" dirty="0" err="1" smtClean="0"/>
              <a:t>금형</a:t>
            </a:r>
            <a:r>
              <a:rPr lang="ko-KR" altLang="en-US" sz="1600" dirty="0" smtClean="0"/>
              <a:t> 및 </a:t>
            </a:r>
            <a:r>
              <a:rPr lang="ko-KR" altLang="en-US" sz="1600" dirty="0" err="1" smtClean="0"/>
              <a:t>치공구</a:t>
            </a:r>
            <a:r>
              <a:rPr lang="ko-KR" altLang="en-US" sz="1600" dirty="0" smtClean="0"/>
              <a:t> 설계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 smtClean="0"/>
              <a:t> </a:t>
            </a:r>
            <a:r>
              <a:rPr lang="ko-KR" altLang="en-US" sz="1600" dirty="0" smtClean="0"/>
              <a:t>제공된 </a:t>
            </a:r>
            <a:r>
              <a:rPr lang="en-US" altLang="ko-KR" sz="1600" dirty="0" smtClean="0"/>
              <a:t>3D </a:t>
            </a:r>
            <a:r>
              <a:rPr lang="ko-KR" altLang="en-US" sz="1600" dirty="0" smtClean="0"/>
              <a:t>모델 형상에 대하여 제작이 불가능할 경우 항공대와 협의하여 제작 가능한 방향으로 수정 제안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ko-KR" altLang="en-US" sz="1600" dirty="0" smtClean="0"/>
              <a:t> 최종 설계된 </a:t>
            </a:r>
            <a:r>
              <a:rPr lang="ko-KR" altLang="en-US" sz="1600" dirty="0" err="1" smtClean="0"/>
              <a:t>금형</a:t>
            </a:r>
            <a:r>
              <a:rPr lang="ko-KR" altLang="en-US" sz="1600" dirty="0" smtClean="0"/>
              <a:t> 및 </a:t>
            </a:r>
            <a:r>
              <a:rPr lang="ko-KR" altLang="en-US" sz="1600" dirty="0" err="1" smtClean="0"/>
              <a:t>치공구</a:t>
            </a:r>
            <a:r>
              <a:rPr lang="ko-KR" altLang="en-US" sz="1600" dirty="0" smtClean="0"/>
              <a:t> 제작</a:t>
            </a: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532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smtClean="0"/>
              <a:t>납품 범위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smtClean="0"/>
              <a:t>납품 범위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제공된 </a:t>
            </a:r>
            <a:r>
              <a:rPr lang="ko-KR" altLang="en-US" sz="1600" dirty="0" err="1" smtClean="0"/>
              <a:t>블레이드</a:t>
            </a:r>
            <a:r>
              <a:rPr lang="ko-KR" altLang="en-US" sz="1600" dirty="0" smtClean="0"/>
              <a:t> 형상의 </a:t>
            </a:r>
            <a:r>
              <a:rPr lang="ko-KR" altLang="en-US" sz="1600" dirty="0" err="1" smtClean="0"/>
              <a:t>구성품을</a:t>
            </a:r>
            <a:r>
              <a:rPr lang="ko-KR" altLang="en-US" sz="1600" dirty="0" smtClean="0"/>
              <a:t> 제작할 수 있는 제작 </a:t>
            </a:r>
            <a:r>
              <a:rPr lang="ko-KR" altLang="en-US" sz="1600" dirty="0" err="1" smtClean="0"/>
              <a:t>금형</a:t>
            </a:r>
            <a:r>
              <a:rPr lang="ko-KR" altLang="en-US" sz="1600" dirty="0" smtClean="0"/>
              <a:t> </a:t>
            </a:r>
            <a:r>
              <a:rPr lang="en-US" altLang="ko-KR" sz="1600" dirty="0" smtClean="0"/>
              <a:t>1</a:t>
            </a:r>
            <a:r>
              <a:rPr lang="ko-KR" altLang="en-US" sz="1600" dirty="0" smtClean="0"/>
              <a:t>식</a:t>
            </a:r>
            <a:endParaRPr lang="en-US" altLang="ko-KR" sz="1600" dirty="0" smtClean="0"/>
          </a:p>
          <a:p>
            <a:pPr lvl="1">
              <a:lnSpc>
                <a:spcPct val="150000"/>
              </a:lnSpc>
            </a:pPr>
            <a:r>
              <a:rPr lang="ko-KR" altLang="en-US" sz="1400" dirty="0" err="1" smtClean="0"/>
              <a:t>스파</a:t>
            </a:r>
            <a:r>
              <a:rPr lang="ko-KR" altLang="en-US" sz="1400" dirty="0" smtClean="0"/>
              <a:t> 제작 </a:t>
            </a:r>
            <a:r>
              <a:rPr lang="ko-KR" altLang="en-US" sz="1400" dirty="0" err="1" smtClean="0"/>
              <a:t>금형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식</a:t>
            </a:r>
            <a:endParaRPr lang="en-US" altLang="ko-KR" sz="1400" dirty="0" smtClean="0"/>
          </a:p>
          <a:p>
            <a:pPr lvl="1">
              <a:lnSpc>
                <a:spcPct val="150000"/>
              </a:lnSpc>
            </a:pPr>
            <a:r>
              <a:rPr lang="ko-KR" altLang="en-US" sz="1400" dirty="0" err="1" smtClean="0"/>
              <a:t>루트부</a:t>
            </a:r>
            <a:r>
              <a:rPr lang="ko-KR" altLang="en-US" sz="1400" dirty="0" smtClean="0"/>
              <a:t> 제작 </a:t>
            </a:r>
            <a:r>
              <a:rPr lang="ko-KR" altLang="en-US" sz="1400" dirty="0" err="1" smtClean="0"/>
              <a:t>금형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식</a:t>
            </a:r>
            <a:endParaRPr lang="en-US" altLang="ko-KR" sz="1400" dirty="0" smtClean="0"/>
          </a:p>
          <a:p>
            <a:pPr lvl="1">
              <a:lnSpc>
                <a:spcPct val="150000"/>
              </a:lnSpc>
            </a:pPr>
            <a:r>
              <a:rPr lang="ko-KR" altLang="en-US" sz="1400" dirty="0" smtClean="0"/>
              <a:t>팁 제작 </a:t>
            </a:r>
            <a:r>
              <a:rPr lang="ko-KR" altLang="en-US" sz="1400" dirty="0" err="1" smtClean="0"/>
              <a:t>금형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식</a:t>
            </a:r>
            <a:endParaRPr lang="en-US" altLang="ko-KR" sz="1400" dirty="0" smtClean="0"/>
          </a:p>
          <a:p>
            <a:pPr lvl="1">
              <a:lnSpc>
                <a:spcPct val="150000"/>
              </a:lnSpc>
            </a:pPr>
            <a:r>
              <a:rPr lang="ko-KR" altLang="en-US" sz="1400" dirty="0" err="1" smtClean="0"/>
              <a:t>스트링거</a:t>
            </a:r>
            <a:r>
              <a:rPr lang="ko-KR" altLang="en-US" sz="1400" dirty="0" smtClean="0"/>
              <a:t> 제작 </a:t>
            </a:r>
            <a:r>
              <a:rPr lang="ko-KR" altLang="en-US" sz="1400" dirty="0" err="1" smtClean="0"/>
              <a:t>금형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식</a:t>
            </a:r>
            <a:endParaRPr lang="en-US" altLang="ko-KR" sz="1400" dirty="0" smtClean="0"/>
          </a:p>
          <a:p>
            <a:pPr lvl="1">
              <a:lnSpc>
                <a:spcPct val="150000"/>
              </a:lnSpc>
            </a:pPr>
            <a:r>
              <a:rPr lang="ko-KR" altLang="en-US" sz="1400" dirty="0" err="1" smtClean="0"/>
              <a:t>리브</a:t>
            </a:r>
            <a:r>
              <a:rPr lang="ko-KR" altLang="en-US" sz="1400" dirty="0" smtClean="0"/>
              <a:t> 제작 </a:t>
            </a:r>
            <a:r>
              <a:rPr lang="ko-KR" altLang="en-US" sz="1400" dirty="0" err="1" smtClean="0"/>
              <a:t>금형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식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리브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119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)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562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 smtClean="0"/>
              <a:t>블레이드</a:t>
            </a:r>
            <a:r>
              <a:rPr lang="ko-KR" altLang="en-US" dirty="0" smtClean="0"/>
              <a:t> 형상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블레이드</a:t>
            </a:r>
            <a:r>
              <a:rPr lang="ko-KR" altLang="en-US" dirty="0" smtClean="0"/>
              <a:t> 전체 형상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전체 길이 </a:t>
            </a:r>
            <a:r>
              <a:rPr lang="en-US" altLang="ko-KR" sz="1600" dirty="0" smtClean="0"/>
              <a:t>: 3.55 m (</a:t>
            </a:r>
            <a:r>
              <a:rPr lang="ko-KR" altLang="en-US" sz="1600" dirty="0" smtClean="0"/>
              <a:t>최대 폭 </a:t>
            </a:r>
            <a:r>
              <a:rPr lang="en-US" altLang="ko-KR" sz="1600" dirty="0" smtClean="0"/>
              <a:t>: 350 mm, </a:t>
            </a:r>
            <a:r>
              <a:rPr lang="ko-KR" altLang="en-US" sz="1600" dirty="0" smtClean="0"/>
              <a:t>최대 두께 </a:t>
            </a:r>
            <a:r>
              <a:rPr lang="en-US" altLang="ko-KR" sz="1600" dirty="0" smtClean="0"/>
              <a:t>: 250 mm)</a:t>
            </a:r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루트</a:t>
            </a:r>
            <a:r>
              <a:rPr lang="en-US" altLang="ko-KR" sz="1600" dirty="0" smtClean="0"/>
              <a:t>, </a:t>
            </a:r>
            <a:r>
              <a:rPr lang="ko-KR" altLang="en-US" sz="1600" dirty="0" err="1" smtClean="0"/>
              <a:t>패브릭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블레이드</a:t>
            </a:r>
            <a:r>
              <a:rPr lang="en-US" altLang="ko-KR" sz="1600" dirty="0" smtClean="0"/>
              <a:t>(section 1, section2), </a:t>
            </a:r>
            <a:r>
              <a:rPr lang="ko-KR" altLang="en-US" sz="1600" dirty="0" smtClean="0"/>
              <a:t>팁 부분으로 구분</a:t>
            </a: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4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40918" b="34863"/>
          <a:stretch/>
        </p:blipFill>
        <p:spPr>
          <a:xfrm>
            <a:off x="143312" y="3189223"/>
            <a:ext cx="8892480" cy="115212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413789" y="4318600"/>
            <a:ext cx="606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latin typeface="+mn-lt"/>
              </a:rPr>
              <a:t>루트</a:t>
            </a:r>
            <a:endParaRPr lang="en-US" altLang="ko-KR" sz="1200" dirty="0" smtClean="0">
              <a:latin typeface="+mn-lt"/>
            </a:endParaRPr>
          </a:p>
          <a:p>
            <a:pPr algn="ctr"/>
            <a:r>
              <a:rPr lang="en-US" altLang="ko-KR" sz="1200" dirty="0">
                <a:latin typeface="+mn-lt"/>
              </a:rPr>
              <a:t>(</a:t>
            </a:r>
            <a:r>
              <a:rPr lang="en-US" altLang="ko-KR" sz="1200" dirty="0" smtClean="0">
                <a:latin typeface="+mn-lt"/>
              </a:rPr>
              <a:t>Root)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34530" y="3113887"/>
            <a:ext cx="884407" cy="11706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1118938" y="3110795"/>
            <a:ext cx="7106626" cy="11737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8225565" y="3113887"/>
            <a:ext cx="689835" cy="117064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4193408" y="4326322"/>
            <a:ext cx="13163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latin typeface="+mn-lt"/>
              </a:rPr>
              <a:t>패브릭</a:t>
            </a:r>
            <a:r>
              <a:rPr lang="ko-KR" altLang="en-US" sz="1200" dirty="0" smtClean="0">
                <a:latin typeface="+mn-lt"/>
              </a:rPr>
              <a:t> </a:t>
            </a:r>
            <a:r>
              <a:rPr lang="ko-KR" altLang="en-US" sz="1200" dirty="0" err="1" smtClean="0">
                <a:latin typeface="+mn-lt"/>
              </a:rPr>
              <a:t>블레이드</a:t>
            </a:r>
            <a:endParaRPr lang="ko-KR" altLang="en-US" sz="1200" dirty="0">
              <a:latin typeface="+mn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393525" y="4318600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latin typeface="+mn-lt"/>
              </a:rPr>
              <a:t>팁</a:t>
            </a:r>
            <a:endParaRPr lang="en-US" altLang="ko-KR" sz="1200" dirty="0" smtClean="0">
              <a:latin typeface="+mn-lt"/>
            </a:endParaRPr>
          </a:p>
          <a:p>
            <a:pPr algn="ctr"/>
            <a:r>
              <a:rPr lang="en-US" altLang="ko-KR" sz="1200" dirty="0">
                <a:latin typeface="+mn-lt"/>
              </a:rPr>
              <a:t>(</a:t>
            </a:r>
            <a:r>
              <a:rPr lang="en-US" altLang="ko-KR" sz="1200" dirty="0" smtClean="0">
                <a:latin typeface="+mn-lt"/>
              </a:rPr>
              <a:t>Tip)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44" name="직선 연결선 43"/>
          <p:cNvCxnSpPr/>
          <p:nvPr/>
        </p:nvCxnSpPr>
        <p:spPr>
          <a:xfrm>
            <a:off x="6436325" y="3110794"/>
            <a:ext cx="0" cy="1201620"/>
          </a:xfrm>
          <a:prstGeom prst="line">
            <a:avLst/>
          </a:prstGeom>
          <a:ln w="1270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804595" y="2833795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0.350m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89916" y="2804858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2.535m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879156" y="2833795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3.260m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86111" y="2471297"/>
            <a:ext cx="6928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3.550m</a:t>
            </a:r>
          </a:p>
        </p:txBody>
      </p:sp>
      <p:cxnSp>
        <p:nvCxnSpPr>
          <p:cNvPr id="49" name="직선 연결선 48"/>
          <p:cNvCxnSpPr/>
          <p:nvPr/>
        </p:nvCxnSpPr>
        <p:spPr>
          <a:xfrm>
            <a:off x="8915400" y="2609796"/>
            <a:ext cx="0" cy="48618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30783" y="2833795"/>
            <a:ext cx="5229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0.0m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08104" y="3991161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Section 1</a:t>
            </a:r>
            <a:endParaRPr lang="ko-KR" altLang="en-US" sz="1200" dirty="0">
              <a:latin typeface="+mn-lt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516216" y="3991161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Section 2</a:t>
            </a:r>
            <a:endParaRPr lang="ko-KR" altLang="en-US" sz="1200" dirty="0"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43970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블레이드의</a:t>
            </a:r>
            <a:r>
              <a:rPr lang="ko-KR" altLang="en-US" dirty="0" smtClean="0"/>
              <a:t> 세부구성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스파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스트링거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루트 및 팁</a:t>
            </a:r>
            <a:endParaRPr lang="en-US" altLang="ko-KR" sz="1600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400" dirty="0" smtClean="0"/>
              <a:t>c-spar, main spar, rear spar, rib, root, tip </a:t>
            </a:r>
            <a:r>
              <a:rPr lang="ko-KR" altLang="en-US" sz="1400" dirty="0" smtClean="0"/>
              <a:t>등으로 구성</a:t>
            </a:r>
            <a:endParaRPr lang="en-US" altLang="ko-KR" sz="14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5" r="22438" b="8237"/>
          <a:stretch/>
        </p:blipFill>
        <p:spPr>
          <a:xfrm>
            <a:off x="505692" y="2207247"/>
            <a:ext cx="3844171" cy="382035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86659" y="4033554"/>
            <a:ext cx="6537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C-Spar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19" name="직선 화살표 연결선 18"/>
          <p:cNvCxnSpPr>
            <a:stCxn id="18" idx="2"/>
          </p:cNvCxnSpPr>
          <p:nvPr/>
        </p:nvCxnSpPr>
        <p:spPr>
          <a:xfrm>
            <a:off x="713544" y="4310553"/>
            <a:ext cx="85426" cy="60222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093070" y="3457294"/>
            <a:ext cx="8974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Main Spar</a:t>
            </a:r>
            <a:endParaRPr lang="ko-KR" altLang="en-US" sz="1200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69835" y="5078637"/>
            <a:ext cx="854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Rear Spar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22" name="직선 화살표 연결선 21"/>
          <p:cNvCxnSpPr>
            <a:stCxn id="20" idx="2"/>
          </p:cNvCxnSpPr>
          <p:nvPr/>
        </p:nvCxnSpPr>
        <p:spPr>
          <a:xfrm>
            <a:off x="1541783" y="3734293"/>
            <a:ext cx="196892" cy="8306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화살표 연결선 22"/>
          <p:cNvCxnSpPr>
            <a:stCxn id="21" idx="1"/>
          </p:cNvCxnSpPr>
          <p:nvPr/>
        </p:nvCxnSpPr>
        <p:spPr>
          <a:xfrm flipH="1" flipV="1">
            <a:off x="2088671" y="4956123"/>
            <a:ext cx="681164" cy="2610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364744" y="4656328"/>
            <a:ext cx="7275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smtClean="0">
                <a:latin typeface="+mn-lt"/>
              </a:rPr>
              <a:t>Stringer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25" name="직선 화살표 연결선 24"/>
          <p:cNvCxnSpPr>
            <a:stCxn id="24" idx="1"/>
          </p:cNvCxnSpPr>
          <p:nvPr/>
        </p:nvCxnSpPr>
        <p:spPr>
          <a:xfrm flipH="1" flipV="1">
            <a:off x="2553811" y="4653550"/>
            <a:ext cx="810933" cy="14127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5" t="28808" r="37400" b="27295"/>
          <a:stretch/>
        </p:blipFill>
        <p:spPr>
          <a:xfrm>
            <a:off x="5508104" y="1956545"/>
            <a:ext cx="2503029" cy="1910177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0" t="37891" r="42913" b="39403"/>
          <a:stretch/>
        </p:blipFill>
        <p:spPr>
          <a:xfrm>
            <a:off x="5674167" y="3789040"/>
            <a:ext cx="2166432" cy="154745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511160" y="3645024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latin typeface="+mn-lt"/>
              </a:rPr>
              <a:t>루트</a:t>
            </a:r>
            <a:endParaRPr lang="ko-KR" altLang="en-US" sz="1200" dirty="0">
              <a:latin typeface="+mn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88105" y="5378011"/>
            <a:ext cx="3385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smtClean="0">
                <a:latin typeface="+mn-lt"/>
              </a:rPr>
              <a:t>팁</a:t>
            </a:r>
            <a:endParaRPr lang="ko-KR" altLang="en-US" sz="1200" dirty="0">
              <a:latin typeface="+mn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9784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형상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블레이드의</a:t>
            </a:r>
            <a:r>
              <a:rPr lang="ko-KR" altLang="en-US" dirty="0" smtClean="0"/>
              <a:t> 세부구성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리브</a:t>
            </a:r>
            <a:endParaRPr lang="en-US" altLang="ko-KR" sz="1600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400" dirty="0" err="1" smtClean="0"/>
              <a:t>앞전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리브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59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중간 </a:t>
            </a:r>
            <a:r>
              <a:rPr lang="ko-KR" altLang="en-US" sz="1400" dirty="0" err="1" smtClean="0"/>
              <a:t>리브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30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뒷전리브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30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총 </a:t>
            </a:r>
            <a:r>
              <a:rPr lang="en-US" altLang="ko-KR" sz="1400" dirty="0" smtClean="0"/>
              <a:t>119</a:t>
            </a:r>
            <a:r>
              <a:rPr lang="ko-KR" altLang="en-US" sz="1400" dirty="0" smtClean="0"/>
              <a:t>종으로 구성</a:t>
            </a:r>
            <a:endParaRPr lang="en-US" altLang="ko-KR" sz="1400" dirty="0" smtClean="0"/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4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8" t="22754" r="53150" b="30322"/>
          <a:stretch/>
        </p:blipFill>
        <p:spPr>
          <a:xfrm>
            <a:off x="179512" y="2636912"/>
            <a:ext cx="1944216" cy="2232248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38" t="28808" r="31887" b="25781"/>
          <a:stretch/>
        </p:blipFill>
        <p:spPr>
          <a:xfrm>
            <a:off x="1735196" y="2946376"/>
            <a:ext cx="2448272" cy="2160240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75" t="46973" r="19288" b="30322"/>
          <a:stretch/>
        </p:blipFill>
        <p:spPr>
          <a:xfrm>
            <a:off x="3923928" y="3861048"/>
            <a:ext cx="1512168" cy="1080120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63" r="32888"/>
          <a:stretch/>
        </p:blipFill>
        <p:spPr>
          <a:xfrm rot="20908734">
            <a:off x="5147089" y="1193003"/>
            <a:ext cx="3652967" cy="4757111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453188" y="4869160"/>
            <a:ext cx="9941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Rib,Leading</a:t>
            </a:r>
            <a:endParaRPr lang="ko-KR" altLang="en-US" sz="1200" dirty="0">
              <a:latin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45813" y="5209888"/>
            <a:ext cx="93006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Rib,Middle</a:t>
            </a:r>
            <a:endParaRPr lang="ko-KR" altLang="en-US" sz="1200" dirty="0">
              <a:latin typeface="+mn-lt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716235" y="5019058"/>
            <a:ext cx="9444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200" dirty="0" err="1" smtClean="0">
                <a:latin typeface="+mn-lt"/>
              </a:rPr>
              <a:t>Rib,Trailing</a:t>
            </a:r>
            <a:endParaRPr lang="ko-KR" altLang="en-US" sz="1200" dirty="0">
              <a:latin typeface="+mn-lt"/>
            </a:endParaRPr>
          </a:p>
        </p:txBody>
      </p:sp>
      <p:cxnSp>
        <p:nvCxnSpPr>
          <p:cNvPr id="31" name="직선 화살표 연결선 30"/>
          <p:cNvCxnSpPr>
            <a:stCxn id="28" idx="0"/>
          </p:cNvCxnSpPr>
          <p:nvPr/>
        </p:nvCxnSpPr>
        <p:spPr>
          <a:xfrm flipV="1">
            <a:off x="950280" y="4574655"/>
            <a:ext cx="169013" cy="29450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>
            <a:stCxn id="29" idx="0"/>
          </p:cNvCxnSpPr>
          <p:nvPr/>
        </p:nvCxnSpPr>
        <p:spPr>
          <a:xfrm flipV="1">
            <a:off x="2310845" y="4954606"/>
            <a:ext cx="154885" cy="2552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>
            <a:stCxn id="30" idx="0"/>
          </p:cNvCxnSpPr>
          <p:nvPr/>
        </p:nvCxnSpPr>
        <p:spPr>
          <a:xfrm flipV="1">
            <a:off x="4188480" y="4681227"/>
            <a:ext cx="78708" cy="3378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915577" y="5733169"/>
            <a:ext cx="3196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* </a:t>
            </a:r>
            <a:r>
              <a:rPr lang="ko-KR" altLang="en-US" sz="1400" dirty="0" smtClean="0"/>
              <a:t>자세한 치수는 </a:t>
            </a:r>
            <a:r>
              <a:rPr lang="en-US" altLang="ko-KR" sz="1400" dirty="0" smtClean="0"/>
              <a:t>3D </a:t>
            </a:r>
            <a:r>
              <a:rPr lang="ko-KR" altLang="en-US" sz="1400" dirty="0" smtClean="0"/>
              <a:t>모델링 파일 참조</a:t>
            </a:r>
            <a:endParaRPr lang="en-US" altLang="ko-KR" sz="1400" dirty="0" smtClean="0"/>
          </a:p>
          <a:p>
            <a:r>
              <a:rPr lang="en-US" altLang="ko-KR" sz="1400" dirty="0" smtClean="0"/>
              <a:t>  (</a:t>
            </a:r>
            <a:r>
              <a:rPr lang="ko-KR" altLang="en-US" sz="1400" dirty="0" err="1" smtClean="0"/>
              <a:t>요청시</a:t>
            </a:r>
            <a:r>
              <a:rPr lang="ko-KR" altLang="en-US" sz="1400" dirty="0" smtClean="0"/>
              <a:t> 모델 제공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78290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/>
              <a:t>블레이드</a:t>
            </a:r>
            <a:r>
              <a:rPr lang="ko-KR" altLang="en-US" dirty="0"/>
              <a:t> 제작용 </a:t>
            </a:r>
            <a:r>
              <a:rPr lang="ko-KR" altLang="en-US" dirty="0" err="1"/>
              <a:t>금형</a:t>
            </a:r>
            <a:r>
              <a:rPr lang="en-US" altLang="ko-KR" dirty="0"/>
              <a:t>(</a:t>
            </a:r>
            <a:r>
              <a:rPr lang="ko-KR" altLang="en-US" dirty="0"/>
              <a:t>예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스파</a:t>
            </a:r>
            <a:r>
              <a:rPr lang="ko-KR" altLang="en-US" dirty="0" smtClean="0"/>
              <a:t> 및 </a:t>
            </a:r>
            <a:r>
              <a:rPr lang="ko-KR" altLang="en-US" dirty="0" err="1" smtClean="0"/>
              <a:t>스트링거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복합재료 </a:t>
            </a:r>
            <a:r>
              <a:rPr lang="ko-KR" altLang="en-US" sz="1600" dirty="0" err="1" smtClean="0"/>
              <a:t>스파를</a:t>
            </a:r>
            <a:r>
              <a:rPr lang="ko-KR" altLang="en-US" sz="1600" dirty="0" smtClean="0"/>
              <a:t> 제작하기 위한 </a:t>
            </a:r>
            <a:r>
              <a:rPr lang="ko-KR" altLang="en-US" sz="1600" dirty="0" err="1" smtClean="0"/>
              <a:t>금형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제작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en-US" altLang="ko-KR" sz="1600" dirty="0" smtClean="0"/>
              <a:t>C-spar, rear spar, </a:t>
            </a:r>
            <a:r>
              <a:rPr lang="ko-KR" altLang="en-US" sz="1600" dirty="0" err="1" smtClean="0"/>
              <a:t>스트링거도</a:t>
            </a:r>
            <a:r>
              <a:rPr lang="ko-KR" altLang="en-US" sz="1600" dirty="0" smtClean="0"/>
              <a:t> 동일한 방법으로 제작</a:t>
            </a:r>
            <a:endParaRPr lang="en-US" altLang="ko-KR" sz="1600" dirty="0" smtClean="0"/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ko-KR" altLang="en-US" sz="1600" dirty="0" smtClean="0"/>
              <a:t>두 구간의 </a:t>
            </a:r>
            <a:r>
              <a:rPr lang="ko-KR" altLang="en-US" sz="1600" dirty="0" err="1" smtClean="0"/>
              <a:t>스파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연결부</a:t>
            </a:r>
            <a:r>
              <a:rPr lang="ko-KR" altLang="en-US" sz="1600" dirty="0" smtClean="0"/>
              <a:t> </a:t>
            </a:r>
            <a:r>
              <a:rPr lang="ko-KR" altLang="en-US" sz="1600" dirty="0" err="1" smtClean="0"/>
              <a:t>금형</a:t>
            </a:r>
            <a:r>
              <a:rPr lang="ko-KR" altLang="en-US" sz="1600" dirty="0" smtClean="0"/>
              <a:t> 제작</a:t>
            </a:r>
            <a:endParaRPr lang="en-US" altLang="ko-KR" sz="1600" dirty="0" smtClean="0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76" t="31928" r="38975" b="12653"/>
          <a:stretch/>
        </p:blipFill>
        <p:spPr>
          <a:xfrm>
            <a:off x="691861" y="3618994"/>
            <a:ext cx="2029142" cy="259287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50" t="21086" r="32675" b="58433"/>
          <a:stretch/>
        </p:blipFill>
        <p:spPr>
          <a:xfrm>
            <a:off x="2669226" y="2550713"/>
            <a:ext cx="1014607" cy="95824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31928" r="22438" b="13857"/>
          <a:stretch/>
        </p:blipFill>
        <p:spPr>
          <a:xfrm>
            <a:off x="3630802" y="3700766"/>
            <a:ext cx="4396558" cy="253654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63" t="19881" r="24012" b="58433"/>
          <a:stretch/>
        </p:blipFill>
        <p:spPr>
          <a:xfrm>
            <a:off x="6124464" y="2649970"/>
            <a:ext cx="2141948" cy="1014618"/>
          </a:xfrm>
          <a:prstGeom prst="rect">
            <a:avLst/>
          </a:prstGeom>
        </p:spPr>
      </p:pic>
      <p:sp>
        <p:nvSpPr>
          <p:cNvPr id="10" name="오른쪽 화살표 9"/>
          <p:cNvSpPr/>
          <p:nvPr/>
        </p:nvSpPr>
        <p:spPr>
          <a:xfrm>
            <a:off x="2422056" y="4671549"/>
            <a:ext cx="884147" cy="403054"/>
          </a:xfrm>
          <a:prstGeom prst="rightArrow">
            <a:avLst>
              <a:gd name="adj1" fmla="val 50000"/>
              <a:gd name="adj2" fmla="val 9781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804324" y="2638514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>
                <a:latin typeface="+mn-lt"/>
              </a:rPr>
              <a:t>금형</a:t>
            </a:r>
            <a:endParaRPr lang="en-US" altLang="ko-KR" sz="1200" b="1" dirty="0" smtClean="0">
              <a:latin typeface="+mn-lt"/>
            </a:endParaRPr>
          </a:p>
        </p:txBody>
      </p:sp>
      <p:cxnSp>
        <p:nvCxnSpPr>
          <p:cNvPr id="12" name="직선 화살표 연결선 11"/>
          <p:cNvCxnSpPr>
            <a:stCxn id="11" idx="3"/>
          </p:cNvCxnSpPr>
          <p:nvPr/>
        </p:nvCxnSpPr>
        <p:spPr>
          <a:xfrm>
            <a:off x="6296768" y="2777014"/>
            <a:ext cx="310459" cy="1793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368264" y="2273714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성형품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cxnSp>
        <p:nvCxnSpPr>
          <p:cNvPr id="14" name="직선 화살표 연결선 13"/>
          <p:cNvCxnSpPr>
            <a:stCxn id="13" idx="2"/>
          </p:cNvCxnSpPr>
          <p:nvPr/>
        </p:nvCxnSpPr>
        <p:spPr>
          <a:xfrm flipH="1">
            <a:off x="7503895" y="2550713"/>
            <a:ext cx="187535" cy="18733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오른쪽 화살표 14"/>
          <p:cNvSpPr/>
          <p:nvPr/>
        </p:nvSpPr>
        <p:spPr>
          <a:xfrm>
            <a:off x="4377309" y="2872938"/>
            <a:ext cx="884147" cy="403054"/>
          </a:xfrm>
          <a:prstGeom prst="rightArrow">
            <a:avLst>
              <a:gd name="adj1" fmla="val 50000"/>
              <a:gd name="adj2" fmla="val 9781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3996779" y="3853032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>
                <a:latin typeface="+mn-lt"/>
              </a:rPr>
              <a:t>금형</a:t>
            </a:r>
            <a:endParaRPr lang="en-US" altLang="ko-KR" sz="1200" b="1" dirty="0" smtClean="0">
              <a:latin typeface="+mn-lt"/>
            </a:endParaRPr>
          </a:p>
        </p:txBody>
      </p:sp>
      <p:cxnSp>
        <p:nvCxnSpPr>
          <p:cNvPr id="18" name="직선 화살표 연결선 17"/>
          <p:cNvCxnSpPr>
            <a:stCxn id="17" idx="3"/>
          </p:cNvCxnSpPr>
          <p:nvPr/>
        </p:nvCxnSpPr>
        <p:spPr>
          <a:xfrm>
            <a:off x="4489223" y="3991532"/>
            <a:ext cx="310459" cy="1793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472044" y="2734438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>
                <a:latin typeface="+mn-lt"/>
              </a:rPr>
              <a:t>금형</a:t>
            </a:r>
            <a:endParaRPr lang="en-US" altLang="ko-KR" sz="1200" b="1" dirty="0" smtClean="0">
              <a:latin typeface="+mn-lt"/>
            </a:endParaRPr>
          </a:p>
        </p:txBody>
      </p:sp>
      <p:cxnSp>
        <p:nvCxnSpPr>
          <p:cNvPr id="20" name="직선 화살표 연결선 19"/>
          <p:cNvCxnSpPr>
            <a:stCxn id="19" idx="1"/>
          </p:cNvCxnSpPr>
          <p:nvPr/>
        </p:nvCxnSpPr>
        <p:spPr>
          <a:xfrm flipH="1">
            <a:off x="8076919" y="2872938"/>
            <a:ext cx="395125" cy="1577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014595" y="4231546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>
                <a:latin typeface="+mn-lt"/>
              </a:rPr>
              <a:t>금형</a:t>
            </a:r>
            <a:endParaRPr lang="en-US" altLang="ko-KR" sz="1200" b="1" dirty="0" smtClean="0">
              <a:latin typeface="+mn-lt"/>
            </a:endParaRPr>
          </a:p>
        </p:txBody>
      </p:sp>
      <p:cxnSp>
        <p:nvCxnSpPr>
          <p:cNvPr id="24" name="직선 화살표 연결선 23"/>
          <p:cNvCxnSpPr>
            <a:stCxn id="23" idx="1"/>
          </p:cNvCxnSpPr>
          <p:nvPr/>
        </p:nvCxnSpPr>
        <p:spPr>
          <a:xfrm flipH="1">
            <a:off x="7619470" y="4370046"/>
            <a:ext cx="395125" cy="1577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5381955" y="3480494"/>
            <a:ext cx="6463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성형품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cxnSp>
        <p:nvCxnSpPr>
          <p:cNvPr id="29" name="직선 화살표 연결선 28"/>
          <p:cNvCxnSpPr>
            <a:stCxn id="28" idx="3"/>
          </p:cNvCxnSpPr>
          <p:nvPr/>
        </p:nvCxnSpPr>
        <p:spPr>
          <a:xfrm>
            <a:off x="6028286" y="3618994"/>
            <a:ext cx="305177" cy="28949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409571" y="2950468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bg1"/>
                </a:solidFill>
                <a:latin typeface="+mn-lt"/>
              </a:rPr>
              <a:t>탈형</a:t>
            </a:r>
            <a:endParaRPr lang="en-US" altLang="ko-KR" sz="1200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437236" y="4734576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bg1"/>
                </a:solidFill>
                <a:latin typeface="+mn-lt"/>
              </a:rPr>
              <a:t>탈형</a:t>
            </a:r>
            <a:endParaRPr lang="en-US" altLang="ko-KR" sz="1200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72177" y="3655837"/>
            <a:ext cx="101916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연결부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추가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cxnSp>
        <p:nvCxnSpPr>
          <p:cNvPr id="27" name="직선 화살표 연결선 26"/>
          <p:cNvCxnSpPr/>
          <p:nvPr/>
        </p:nvCxnSpPr>
        <p:spPr>
          <a:xfrm flipH="1">
            <a:off x="6692940" y="3567755"/>
            <a:ext cx="233104" cy="297255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275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ko-KR" altLang="en-US" dirty="0" err="1" smtClean="0"/>
              <a:t>블레이드</a:t>
            </a:r>
            <a:r>
              <a:rPr lang="ko-KR" altLang="en-US" dirty="0" smtClean="0"/>
              <a:t> 제작용 </a:t>
            </a:r>
            <a:r>
              <a:rPr lang="ko-KR" altLang="en-US" dirty="0" err="1" smtClean="0"/>
              <a:t>금형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ko-KR" altLang="en-US" dirty="0" err="1" smtClean="0"/>
              <a:t>리브</a:t>
            </a:r>
            <a:r>
              <a:rPr lang="en-US" altLang="ko-KR" dirty="0" smtClean="0"/>
              <a:t>, </a:t>
            </a:r>
            <a:r>
              <a:rPr lang="ko-KR" altLang="en-US" dirty="0" smtClean="0"/>
              <a:t>루트</a:t>
            </a:r>
            <a:r>
              <a:rPr lang="en-US" altLang="ko-KR" dirty="0" smtClean="0"/>
              <a:t>, </a:t>
            </a:r>
            <a:r>
              <a:rPr lang="ko-KR" altLang="en-US" dirty="0" smtClean="0"/>
              <a:t>팁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7"/>
          </p:nvPr>
        </p:nvSpPr>
        <p:spPr>
          <a:xfrm>
            <a:off x="360040" y="1124149"/>
            <a:ext cx="8388424" cy="432107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1600" dirty="0" smtClean="0"/>
              <a:t> 복합재료 </a:t>
            </a:r>
            <a:r>
              <a:rPr lang="ko-KR" altLang="en-US" sz="1600" dirty="0" err="1" smtClean="0"/>
              <a:t>리브를</a:t>
            </a:r>
            <a:r>
              <a:rPr lang="ko-KR" altLang="en-US" sz="1600" dirty="0" smtClean="0"/>
              <a:t> 제작하기 위한 </a:t>
            </a:r>
            <a:r>
              <a:rPr lang="ko-KR" altLang="en-US" sz="1600" dirty="0" err="1" smtClean="0"/>
              <a:t>금형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제작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루트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팁도 동일한 제작 방식</a:t>
            </a:r>
            <a:r>
              <a:rPr lang="en-US" altLang="ko-KR" sz="1600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600" dirty="0"/>
              <a:t> </a:t>
            </a:r>
            <a:r>
              <a:rPr lang="ko-KR" altLang="en-US" sz="1400" dirty="0" err="1" smtClean="0"/>
              <a:t>앞전리브</a:t>
            </a:r>
            <a:r>
              <a:rPr lang="en-US" altLang="ko-KR" sz="1400" dirty="0" smtClean="0"/>
              <a:t>(59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), </a:t>
            </a:r>
            <a:r>
              <a:rPr lang="ko-KR" altLang="en-US" sz="1400" dirty="0" err="1" smtClean="0"/>
              <a:t>중간리브</a:t>
            </a:r>
            <a:r>
              <a:rPr lang="en-US" altLang="ko-KR" sz="1400" dirty="0" smtClean="0"/>
              <a:t>(30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), </a:t>
            </a:r>
            <a:r>
              <a:rPr lang="ko-KR" altLang="en-US" sz="1400" dirty="0" err="1" smtClean="0"/>
              <a:t>뒷전리브</a:t>
            </a:r>
            <a:r>
              <a:rPr lang="en-US" altLang="ko-KR" sz="1400" dirty="0" smtClean="0"/>
              <a:t>(30</a:t>
            </a:r>
            <a:r>
              <a:rPr lang="ko-KR" altLang="en-US" sz="1400" dirty="0" smtClean="0"/>
              <a:t>종</a:t>
            </a:r>
            <a:r>
              <a:rPr lang="en-US" altLang="ko-KR" sz="1400" dirty="0" smtClean="0"/>
              <a:t>)</a:t>
            </a: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F60B8A-B46A-48BC-AF46-A3F3309CAEE6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5" t="18676" r="53937" b="46386"/>
          <a:stretch/>
        </p:blipFill>
        <p:spPr>
          <a:xfrm>
            <a:off x="899789" y="3194251"/>
            <a:ext cx="1056909" cy="122597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0" t="27110" r="28738" b="30724"/>
          <a:stretch/>
        </p:blipFill>
        <p:spPr>
          <a:xfrm>
            <a:off x="2344519" y="4152613"/>
            <a:ext cx="1648709" cy="147960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62" t="57228" r="19288" b="22291"/>
          <a:stretch/>
        </p:blipFill>
        <p:spPr>
          <a:xfrm>
            <a:off x="4381049" y="5518632"/>
            <a:ext cx="845506" cy="71868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3" t="18677" r="52362" b="33134"/>
          <a:stretch/>
        </p:blipFill>
        <p:spPr>
          <a:xfrm>
            <a:off x="3018038" y="2026075"/>
            <a:ext cx="1944663" cy="169095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1" t="28314" r="29525" b="18676"/>
          <a:stretch/>
        </p:blipFill>
        <p:spPr>
          <a:xfrm>
            <a:off x="4802213" y="3071181"/>
            <a:ext cx="2451913" cy="186012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8433" r="20075" b="10243"/>
          <a:stretch/>
        </p:blipFill>
        <p:spPr>
          <a:xfrm>
            <a:off x="6743265" y="4778810"/>
            <a:ext cx="1606461" cy="1099162"/>
          </a:xfrm>
          <a:prstGeom prst="rect">
            <a:avLst/>
          </a:prstGeom>
        </p:spPr>
      </p:pic>
      <p:sp>
        <p:nvSpPr>
          <p:cNvPr id="12" name="오른쪽 화살표 11"/>
          <p:cNvSpPr/>
          <p:nvPr/>
        </p:nvSpPr>
        <p:spPr>
          <a:xfrm rot="20836998">
            <a:off x="2025767" y="3041629"/>
            <a:ext cx="884147" cy="403054"/>
          </a:xfrm>
          <a:prstGeom prst="rightArrow">
            <a:avLst>
              <a:gd name="adj1" fmla="val 50000"/>
              <a:gd name="adj2" fmla="val 9781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 rot="20836998">
            <a:off x="3740132" y="4388892"/>
            <a:ext cx="884147" cy="403054"/>
          </a:xfrm>
          <a:prstGeom prst="rightArrow">
            <a:avLst>
              <a:gd name="adj1" fmla="val 50000"/>
              <a:gd name="adj2" fmla="val 9781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 rot="21074504">
            <a:off x="5335988" y="5562451"/>
            <a:ext cx="884147" cy="403054"/>
          </a:xfrm>
          <a:prstGeom prst="rightArrow">
            <a:avLst>
              <a:gd name="adj1" fmla="val 50000"/>
              <a:gd name="adj2" fmla="val 97810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267744" y="2392325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>
                <a:latin typeface="+mn-lt"/>
              </a:rPr>
              <a:t>금형</a:t>
            </a:r>
            <a:endParaRPr lang="en-US" altLang="ko-KR" sz="1200" b="1" dirty="0" smtClean="0">
              <a:latin typeface="+mn-lt"/>
            </a:endParaRPr>
          </a:p>
        </p:txBody>
      </p:sp>
      <p:cxnSp>
        <p:nvCxnSpPr>
          <p:cNvPr id="16" name="직선 화살표 연결선 15"/>
          <p:cNvCxnSpPr>
            <a:stCxn id="15" idx="3"/>
          </p:cNvCxnSpPr>
          <p:nvPr/>
        </p:nvCxnSpPr>
        <p:spPr>
          <a:xfrm>
            <a:off x="2760188" y="2530825"/>
            <a:ext cx="310459" cy="1793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018191" y="2028821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성형품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cxnSp>
        <p:nvCxnSpPr>
          <p:cNvPr id="20" name="직선 화살표 연결선 19"/>
          <p:cNvCxnSpPr>
            <a:stCxn id="19" idx="1"/>
          </p:cNvCxnSpPr>
          <p:nvPr/>
        </p:nvCxnSpPr>
        <p:spPr>
          <a:xfrm flipH="1">
            <a:off x="4741407" y="2167321"/>
            <a:ext cx="276784" cy="1150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754309" y="3198407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성형품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cxnSp>
        <p:nvCxnSpPr>
          <p:cNvPr id="25" name="직선 화살표 연결선 24"/>
          <p:cNvCxnSpPr>
            <a:stCxn id="24" idx="1"/>
          </p:cNvCxnSpPr>
          <p:nvPr/>
        </p:nvCxnSpPr>
        <p:spPr>
          <a:xfrm flipH="1">
            <a:off x="6477525" y="3336907"/>
            <a:ext cx="276784" cy="1150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188375" y="4659405"/>
            <a:ext cx="6463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성형품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</a:endParaRPr>
          </a:p>
        </p:txBody>
      </p:sp>
      <p:cxnSp>
        <p:nvCxnSpPr>
          <p:cNvPr id="27" name="직선 화살표 연결선 26"/>
          <p:cNvCxnSpPr>
            <a:stCxn id="26" idx="1"/>
          </p:cNvCxnSpPr>
          <p:nvPr/>
        </p:nvCxnSpPr>
        <p:spPr>
          <a:xfrm flipH="1">
            <a:off x="7911591" y="4797905"/>
            <a:ext cx="276784" cy="1150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082332" y="3820461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>
                <a:latin typeface="+mn-lt"/>
              </a:rPr>
              <a:t>금형</a:t>
            </a:r>
            <a:endParaRPr lang="en-US" altLang="ko-KR" sz="1200" b="1" dirty="0" smtClean="0">
              <a:latin typeface="+mn-lt"/>
            </a:endParaRPr>
          </a:p>
        </p:txBody>
      </p:sp>
      <p:cxnSp>
        <p:nvCxnSpPr>
          <p:cNvPr id="35" name="직선 화살표 연결선 34"/>
          <p:cNvCxnSpPr>
            <a:stCxn id="34" idx="3"/>
          </p:cNvCxnSpPr>
          <p:nvPr/>
        </p:nvCxnSpPr>
        <p:spPr>
          <a:xfrm>
            <a:off x="4574776" y="3958961"/>
            <a:ext cx="310459" cy="17930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7857282" y="5766798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b="1" dirty="0" err="1" smtClean="0">
                <a:latin typeface="+mn-lt"/>
              </a:rPr>
              <a:t>금형</a:t>
            </a:r>
            <a:endParaRPr lang="en-US" altLang="ko-KR" sz="1200" b="1" dirty="0" smtClean="0">
              <a:latin typeface="+mn-lt"/>
            </a:endParaRPr>
          </a:p>
        </p:txBody>
      </p:sp>
      <p:cxnSp>
        <p:nvCxnSpPr>
          <p:cNvPr id="37" name="직선 화살표 연결선 36"/>
          <p:cNvCxnSpPr>
            <a:stCxn id="36" idx="1"/>
          </p:cNvCxnSpPr>
          <p:nvPr/>
        </p:nvCxnSpPr>
        <p:spPr>
          <a:xfrm flipH="1" flipV="1">
            <a:off x="7510272" y="5786473"/>
            <a:ext cx="347010" cy="1188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044264" y="3158260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bg1"/>
                </a:solidFill>
                <a:latin typeface="+mn-lt"/>
              </a:rPr>
              <a:t>탈형</a:t>
            </a:r>
            <a:endParaRPr lang="en-US" altLang="ko-KR" sz="1200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799546" y="4496693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bg1"/>
                </a:solidFill>
                <a:latin typeface="+mn-lt"/>
              </a:rPr>
              <a:t>탈형</a:t>
            </a:r>
            <a:endParaRPr lang="en-US" altLang="ko-KR" sz="1200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418300" y="5647973"/>
            <a:ext cx="4924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200" dirty="0" err="1" smtClean="0">
                <a:solidFill>
                  <a:schemeClr val="bg1"/>
                </a:solidFill>
                <a:latin typeface="+mn-lt"/>
              </a:rPr>
              <a:t>탈형</a:t>
            </a:r>
            <a:endParaRPr lang="en-US" altLang="ko-KR" sz="1200" dirty="0" smtClean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910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1993408</TotalTime>
  <Words>407</Words>
  <Application>Microsoft Office PowerPoint</Application>
  <PresentationFormat>화면 슬라이드 쇼(4:3)</PresentationFormat>
  <Paragraphs>93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굴림</vt:lpstr>
      <vt:lpstr>돋움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jungsik</dc:creator>
  <cp:lastModifiedBy>Sungho Hong</cp:lastModifiedBy>
  <cp:revision>1553</cp:revision>
  <cp:lastPrinted>2017-04-21T13:36:27Z</cp:lastPrinted>
  <dcterms:created xsi:type="dcterms:W3CDTF">2008-09-09T14:05:26Z</dcterms:created>
  <dcterms:modified xsi:type="dcterms:W3CDTF">2017-06-26T10:06:34Z</dcterms:modified>
</cp:coreProperties>
</file>