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606" r:id="rId2"/>
    <p:sldId id="607" r:id="rId3"/>
    <p:sldId id="608" r:id="rId4"/>
    <p:sldId id="609" r:id="rId5"/>
    <p:sldId id="582" r:id="rId6"/>
    <p:sldId id="604" r:id="rId7"/>
    <p:sldId id="599" r:id="rId8"/>
    <p:sldId id="583" r:id="rId9"/>
    <p:sldId id="600" r:id="rId10"/>
    <p:sldId id="601" r:id="rId11"/>
    <p:sldId id="602" r:id="rId12"/>
    <p:sldId id="603" r:id="rId13"/>
    <p:sldId id="605" r:id="rId14"/>
  </p:sldIdLst>
  <p:sldSz cx="9144000" cy="6858000" type="screen4x3"/>
  <p:notesSz cx="7104063" cy="10234613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391" userDrawn="1">
          <p15:clr>
            <a:srgbClr val="A4A3A4"/>
          </p15:clr>
        </p15:guide>
        <p15:guide id="3" pos="2880">
          <p15:clr>
            <a:srgbClr val="A4A3A4"/>
          </p15:clr>
        </p15:guide>
        <p15:guide id="4" orient="horz" pos="618" userDrawn="1">
          <p15:clr>
            <a:srgbClr val="A4A3A4"/>
          </p15:clr>
        </p15:guide>
        <p15:guide id="5" orient="horz" pos="709" userDrawn="1">
          <p15:clr>
            <a:srgbClr val="A4A3A4"/>
          </p15:clr>
        </p15:guide>
        <p15:guide id="6" pos="249" userDrawn="1">
          <p15:clr>
            <a:srgbClr val="A4A3A4"/>
          </p15:clr>
        </p15:guide>
        <p15:guide id="7" pos="2608" userDrawn="1">
          <p15:clr>
            <a:srgbClr val="A4A3A4"/>
          </p15:clr>
        </p15:guide>
        <p15:guide id="8" pos="158" userDrawn="1">
          <p15:clr>
            <a:srgbClr val="A4A3A4"/>
          </p15:clr>
        </p15:guide>
        <p15:guide id="9" pos="564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 userDrawn="1">
          <p15:clr>
            <a:srgbClr val="A4A3A4"/>
          </p15:clr>
        </p15:guide>
        <p15:guide id="2" pos="223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99CCFF"/>
    <a:srgbClr val="FFFFCC"/>
    <a:srgbClr val="0066FF"/>
    <a:srgbClr val="0000FF"/>
    <a:srgbClr val="FFFF99"/>
    <a:srgbClr val="F8F8F8"/>
    <a:srgbClr val="DDDDDD"/>
    <a:srgbClr val="EAEAEA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35" autoAdjust="0"/>
    <p:restoredTop sz="97834" autoAdjust="0"/>
  </p:normalViewPr>
  <p:slideViewPr>
    <p:cSldViewPr>
      <p:cViewPr varScale="1">
        <p:scale>
          <a:sx n="92" d="100"/>
          <a:sy n="92" d="100"/>
        </p:scale>
        <p:origin x="1332" y="84"/>
      </p:cViewPr>
      <p:guideLst>
        <p:guide orient="horz" pos="2160"/>
        <p:guide orient="horz" pos="391"/>
        <p:guide pos="2880"/>
        <p:guide orient="horz" pos="618"/>
        <p:guide orient="horz" pos="709"/>
        <p:guide pos="249"/>
        <p:guide pos="2608"/>
        <p:guide pos="158"/>
        <p:guide pos="564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0" d="100"/>
          <a:sy n="80" d="100"/>
        </p:scale>
        <p:origin x="3216" y="108"/>
      </p:cViewPr>
      <p:guideLst>
        <p:guide orient="horz" pos="3224"/>
        <p:guide pos="223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79202" cy="511731"/>
          </a:xfrm>
          <a:prstGeom prst="rect">
            <a:avLst/>
          </a:prstGeom>
        </p:spPr>
        <p:txBody>
          <a:bodyPr vert="horz" lIns="95082" tIns="47541" rIns="95082" bIns="47541" rtlCol="0"/>
          <a:lstStyle>
            <a:lvl1pPr algn="l">
              <a:defRPr sz="11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4023204" y="1"/>
            <a:ext cx="3079202" cy="511731"/>
          </a:xfrm>
          <a:prstGeom prst="rect">
            <a:avLst/>
          </a:prstGeom>
        </p:spPr>
        <p:txBody>
          <a:bodyPr vert="horz" lIns="95082" tIns="47541" rIns="95082" bIns="47541" rtlCol="0"/>
          <a:lstStyle>
            <a:lvl1pPr algn="r">
              <a:defRPr sz="1100"/>
            </a:lvl1pPr>
          </a:lstStyle>
          <a:p>
            <a:fld id="{FD1D58BD-18D9-4BFA-BAF2-95B9AB6472B1}" type="datetimeFigureOut">
              <a:rPr lang="ko-KR" altLang="en-US" smtClean="0"/>
              <a:t>2017-06-26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721239"/>
            <a:ext cx="3079202" cy="511731"/>
          </a:xfrm>
          <a:prstGeom prst="rect">
            <a:avLst/>
          </a:prstGeom>
        </p:spPr>
        <p:txBody>
          <a:bodyPr vert="horz" lIns="95082" tIns="47541" rIns="95082" bIns="47541" rtlCol="0" anchor="b"/>
          <a:lstStyle>
            <a:lvl1pPr algn="l">
              <a:defRPr sz="11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4023204" y="9721239"/>
            <a:ext cx="3079202" cy="511731"/>
          </a:xfrm>
          <a:prstGeom prst="rect">
            <a:avLst/>
          </a:prstGeom>
        </p:spPr>
        <p:txBody>
          <a:bodyPr vert="horz" lIns="95082" tIns="47541" rIns="95082" bIns="47541" rtlCol="0" anchor="b"/>
          <a:lstStyle>
            <a:lvl1pPr algn="r">
              <a:defRPr sz="1100"/>
            </a:lvl1pPr>
          </a:lstStyle>
          <a:p>
            <a:fld id="{463DBF85-3129-48DA-8B43-869D568C8A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302914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3078427" cy="511731"/>
          </a:xfrm>
          <a:prstGeom prst="rect">
            <a:avLst/>
          </a:prstGeom>
        </p:spPr>
        <p:txBody>
          <a:bodyPr vert="horz" lIns="95082" tIns="47541" rIns="95082" bIns="47541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1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3993" y="1"/>
            <a:ext cx="3078427" cy="511731"/>
          </a:xfrm>
          <a:prstGeom prst="rect">
            <a:avLst/>
          </a:prstGeom>
        </p:spPr>
        <p:txBody>
          <a:bodyPr vert="horz" lIns="95082" tIns="47541" rIns="95082" bIns="47541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100">
                <a:latin typeface="+mn-lt"/>
                <a:ea typeface="+mn-ea"/>
              </a:defRPr>
            </a:lvl1pPr>
          </a:lstStyle>
          <a:p>
            <a:pPr>
              <a:defRPr/>
            </a:pPr>
            <a:fld id="{221E8732-F171-465B-95C8-9705021EC04E}" type="datetimeFigureOut">
              <a:rPr lang="ko-KR" altLang="en-US"/>
              <a:pPr>
                <a:defRPr/>
              </a:pPr>
              <a:t>2017-06-26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93775" y="768350"/>
            <a:ext cx="5116513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082" tIns="47541" rIns="95082" bIns="47541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10407" y="4861442"/>
            <a:ext cx="5683250" cy="4605576"/>
          </a:xfrm>
          <a:prstGeom prst="rect">
            <a:avLst/>
          </a:prstGeom>
        </p:spPr>
        <p:txBody>
          <a:bodyPr vert="horz" lIns="95082" tIns="47541" rIns="95082" bIns="47541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  <a:endParaRPr lang="ko-KR" altLang="en-US" noProof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721107"/>
            <a:ext cx="3078427" cy="511731"/>
          </a:xfrm>
          <a:prstGeom prst="rect">
            <a:avLst/>
          </a:prstGeom>
        </p:spPr>
        <p:txBody>
          <a:bodyPr vert="horz" lIns="95082" tIns="47541" rIns="95082" bIns="47541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1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3993" y="9721107"/>
            <a:ext cx="3078427" cy="511731"/>
          </a:xfrm>
          <a:prstGeom prst="rect">
            <a:avLst/>
          </a:prstGeom>
        </p:spPr>
        <p:txBody>
          <a:bodyPr vert="horz" lIns="95082" tIns="47541" rIns="95082" bIns="47541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100">
                <a:latin typeface="+mn-lt"/>
                <a:ea typeface="+mn-ea"/>
              </a:defRPr>
            </a:lvl1pPr>
          </a:lstStyle>
          <a:p>
            <a:pPr>
              <a:defRPr/>
            </a:pPr>
            <a:fld id="{D5F0528B-BCB1-4294-A9F6-D60B6D029AC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9542015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66848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_x289680232" descr="EMB0000134856e3"/>
          <p:cNvPicPr>
            <a:picLocks noChangeAspect="1" noChangeArrowheads="1"/>
          </p:cNvPicPr>
          <p:nvPr userDrawn="1"/>
        </p:nvPicPr>
        <p:blipFill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060848"/>
            <a:ext cx="2762017" cy="2556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418263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ea typeface="돋움" pitchFamily="50" charset="-127"/>
                <a:cs typeface="Arial" pitchFamily="34" charset="0"/>
              </a:defRPr>
            </a:lvl1pPr>
          </a:lstStyle>
          <a:p>
            <a:pPr>
              <a:defRPr/>
            </a:pPr>
            <a:fld id="{B58672CE-39E7-43F2-A5FF-37B4BD90F33A}" type="datetime1">
              <a:rPr lang="ko-KR" altLang="en-US" smtClean="0"/>
              <a:t>2017-06-26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6512984" y="6385535"/>
            <a:ext cx="2895600" cy="365125"/>
          </a:xfrm>
        </p:spPr>
        <p:txBody>
          <a:bodyPr/>
          <a:lstStyle>
            <a:lvl1pPr>
              <a:defRPr>
                <a:latin typeface="Arial" pitchFamily="34" charset="0"/>
                <a:ea typeface="돋움" pitchFamily="50" charset="-127"/>
                <a:cs typeface="Arial" pitchFamily="34" charset="0"/>
              </a:defRPr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3563888" y="6381328"/>
            <a:ext cx="2133600" cy="365125"/>
          </a:xfrm>
        </p:spPr>
        <p:txBody>
          <a:bodyPr/>
          <a:lstStyle>
            <a:lvl1pPr algn="ctr">
              <a:defRPr>
                <a:latin typeface="Arial" pitchFamily="34" charset="0"/>
                <a:ea typeface="돋움" pitchFamily="50" charset="-127"/>
                <a:cs typeface="Arial" pitchFamily="34" charset="0"/>
              </a:defRPr>
            </a:lvl1pPr>
          </a:lstStyle>
          <a:p>
            <a:pPr>
              <a:defRPr/>
            </a:pPr>
            <a:fld id="{2BF60B8A-B46A-48BC-AF46-A3F3309CAEE6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  <p:cxnSp>
        <p:nvCxnSpPr>
          <p:cNvPr id="7" name="직선 연결선 6"/>
          <p:cNvCxnSpPr/>
          <p:nvPr userDrawn="1"/>
        </p:nvCxnSpPr>
        <p:spPr>
          <a:xfrm>
            <a:off x="0" y="534988"/>
            <a:ext cx="9144000" cy="0"/>
          </a:xfrm>
          <a:prstGeom prst="line">
            <a:avLst/>
          </a:prstGeom>
          <a:ln w="38100" cmpd="thickThin">
            <a:solidFill>
              <a:srgbClr val="FF33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/>
          <p:cNvCxnSpPr/>
          <p:nvPr userDrawn="1"/>
        </p:nvCxnSpPr>
        <p:spPr>
          <a:xfrm>
            <a:off x="0" y="6323013"/>
            <a:ext cx="9144000" cy="0"/>
          </a:xfrm>
          <a:prstGeom prst="line">
            <a:avLst/>
          </a:prstGeom>
          <a:ln w="38100" cmpd="thinThick">
            <a:solidFill>
              <a:srgbClr val="0000FF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 userDrawn="1"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4"/>
          <p:cNvSpPr>
            <a:spLocks noChangeArrowheads="1"/>
          </p:cNvSpPr>
          <p:nvPr userDrawn="1"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0"/>
            <a:ext cx="6443663" cy="534988"/>
          </a:xfrm>
        </p:spPr>
        <p:txBody>
          <a:bodyPr anchor="ctr"/>
          <a:lstStyle>
            <a:lvl1pPr marL="0" indent="0">
              <a:buNone/>
              <a:defRPr sz="2000" b="1"/>
            </a:lvl1pPr>
          </a:lstStyle>
          <a:p>
            <a:pPr lvl="0"/>
            <a:r>
              <a:rPr lang="ko-KR" altLang="en-US" dirty="0" smtClean="0"/>
              <a:t>소 제목</a:t>
            </a:r>
            <a:endParaRPr lang="ko-KR" altLang="en-US" dirty="0"/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5"/>
          </p:nvPr>
        </p:nvSpPr>
        <p:spPr>
          <a:xfrm>
            <a:off x="360362" y="692696"/>
            <a:ext cx="8783638" cy="359097"/>
          </a:xfrm>
        </p:spPr>
        <p:txBody>
          <a:bodyPr/>
          <a:lstStyle>
            <a:lvl1pPr marL="284400" indent="-284400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 sz="1800" b="1"/>
            </a:lvl1pPr>
            <a:lvl3pPr marL="352800" indent="-172800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ü"/>
              <a:defRPr sz="1400" b="1"/>
            </a:lvl3pPr>
          </a:lstStyle>
          <a:p>
            <a:pPr lvl="0"/>
            <a:r>
              <a:rPr lang="ko-KR" altLang="en-US" dirty="0" smtClean="0"/>
              <a:t>마스터 텍스트</a:t>
            </a:r>
          </a:p>
        </p:txBody>
      </p:sp>
      <p:sp>
        <p:nvSpPr>
          <p:cNvPr id="24" name="텍스트 개체 틀 23"/>
          <p:cNvSpPr>
            <a:spLocks noGrp="1"/>
          </p:cNvSpPr>
          <p:nvPr>
            <p:ph type="body" sz="quarter" idx="17" hasCustomPrompt="1"/>
          </p:nvPr>
        </p:nvSpPr>
        <p:spPr>
          <a:xfrm>
            <a:off x="360040" y="1052736"/>
            <a:ext cx="8783960" cy="288627"/>
          </a:xfrm>
        </p:spPr>
        <p:txBody>
          <a:bodyPr/>
          <a:lstStyle>
            <a:lvl1pPr marL="352800" indent="-172800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ü"/>
              <a:defRPr sz="1400" b="1"/>
            </a:lvl1pPr>
          </a:lstStyle>
          <a:p>
            <a:pPr lvl="0"/>
            <a:r>
              <a:rPr lang="ko-KR" altLang="en-US" dirty="0" smtClean="0"/>
              <a:t>내용</a:t>
            </a:r>
            <a:endParaRPr lang="ko-KR" altLang="en-US" dirty="0"/>
          </a:p>
        </p:txBody>
      </p:sp>
      <p:pic>
        <p:nvPicPr>
          <p:cNvPr id="15" name="_x238965416" descr="EMB00000620281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4039" y="8903"/>
            <a:ext cx="544465" cy="5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  <p15:guide id="3" orient="horz" pos="436" userDrawn="1">
          <p15:clr>
            <a:srgbClr val="FBAE40"/>
          </p15:clr>
        </p15:guide>
        <p15:guide id="4" pos="204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490F92-1885-411F-86F6-0163A8AA802A}" type="datetime1">
              <a:rPr lang="ko-KR" altLang="en-US" smtClean="0"/>
              <a:t>2017-06-26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1A2743-5BC2-4BAF-8E0A-E6239BB377D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2287A5-B4F0-4C24-8425-36D7C9E8C133}" type="datetime1">
              <a:rPr lang="ko-KR" altLang="en-US" smtClean="0"/>
              <a:t>2017-06-26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45378C-C66D-4D1C-A776-678CE47FE0B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46BE5E-8CBC-495C-8050-986242C9FFD1}" type="datetime1">
              <a:rPr lang="ko-KR" altLang="en-US" smtClean="0"/>
              <a:t>2017-06-26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946975-A4BB-4CC1-9477-A666F5C48A8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04BB1-E352-47BA-8CF4-40E5A13F75D2}" type="datetime1">
              <a:rPr lang="ko-KR" altLang="en-US" smtClean="0"/>
              <a:t>2017-06-26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350A4C-9F03-4F74-B707-5592461BDD2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CFC093-C9BB-49BE-9044-EAC770F8649C}" type="datetime1">
              <a:rPr lang="ko-KR" altLang="en-US" smtClean="0"/>
              <a:t>2017-06-26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8DC24F-7242-457B-8F46-DEB9E8845B7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FC2B58-C7A5-423F-B757-60076BA1D9B2}" type="datetime1">
              <a:rPr lang="ko-KR" altLang="en-US" smtClean="0"/>
              <a:t>2017-06-26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7D5A5A-478D-42C1-8F5A-E0B6433CDDF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F62E55-49F8-4B37-ACD1-A4DEA7B0D51E}" type="datetime1">
              <a:rPr lang="ko-KR" altLang="en-US" smtClean="0"/>
              <a:t>2017-06-26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8C55B0-B8FD-4DF7-98B4-38476AF2DB1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8CF3B1-E9B8-4E74-816F-6FC84EDCE7C6}" type="datetime1">
              <a:rPr lang="ko-KR" altLang="en-US" smtClean="0"/>
              <a:t>2017-06-26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26EDC1-934C-4B09-9EE0-A231290264A4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44B303-AF49-48D2-81E6-4006DC564486}" type="datetime1">
              <a:rPr lang="ko-KR" altLang="en-US" smtClean="0"/>
              <a:t>2017-06-26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779F3-A854-4988-A8DF-6F867798976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제목 개체 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8195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6F382341-C87B-4735-AAFB-19763D7F3803}" type="datetime1">
              <a:rPr lang="ko-KR" altLang="en-US" smtClean="0"/>
              <a:t>2017-06-26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320E4DE4-2BBD-4EEE-ABFF-CE0FA916C66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75" r:id="rId2"/>
    <p:sldLayoutId id="2147483866" r:id="rId3"/>
    <p:sldLayoutId id="2147483867" r:id="rId4"/>
    <p:sldLayoutId id="2147483868" r:id="rId5"/>
    <p:sldLayoutId id="2147483869" r:id="rId6"/>
    <p:sldLayoutId id="2147483870" r:id="rId7"/>
    <p:sldLayoutId id="2147483871" r:id="rId8"/>
    <p:sldLayoutId id="2147483872" r:id="rId9"/>
    <p:sldLayoutId id="2147483873" r:id="rId10"/>
    <p:sldLayoutId id="2147483874" r:id="rId11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980728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ko-KR" altLang="en-US" sz="3200" b="1" dirty="0" err="1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패브릭</a:t>
            </a:r>
            <a:r>
              <a:rPr lang="ko-KR" altLang="en-US" sz="3200" b="1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ko-KR" altLang="en-US" sz="3200" b="1" dirty="0" err="1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블레이드</a:t>
            </a:r>
            <a:r>
              <a:rPr lang="ko-KR" altLang="en-US" sz="3200" b="1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제작</a:t>
            </a:r>
            <a:endParaRPr lang="ko-KR" altLang="en-US" sz="3200" b="1" dirty="0"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3404" y="4869160"/>
            <a:ext cx="8497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ko-KR" altLang="en-US" b="1" dirty="0" smtClean="0">
                <a:latin typeface="+mn-ea"/>
                <a:ea typeface="+mn-ea"/>
              </a:rPr>
              <a:t>과   제   명 </a:t>
            </a:r>
            <a:r>
              <a:rPr lang="en-US" altLang="ko-KR" b="1" dirty="0" smtClean="0">
                <a:latin typeface="+mn-ea"/>
                <a:ea typeface="+mn-ea"/>
              </a:rPr>
              <a:t>: </a:t>
            </a:r>
            <a:r>
              <a:rPr lang="ko-KR" altLang="en-US" b="1" dirty="0" err="1" smtClean="0">
                <a:latin typeface="+mn-ea"/>
                <a:ea typeface="+mn-ea"/>
              </a:rPr>
              <a:t>초경량</a:t>
            </a:r>
            <a:r>
              <a:rPr lang="ko-KR" altLang="en-US" b="1" dirty="0" smtClean="0">
                <a:latin typeface="+mn-ea"/>
                <a:ea typeface="+mn-ea"/>
              </a:rPr>
              <a:t> </a:t>
            </a:r>
            <a:r>
              <a:rPr lang="ko-KR" altLang="en-US" b="1" dirty="0" err="1" smtClean="0">
                <a:latin typeface="+mn-ea"/>
                <a:ea typeface="+mn-ea"/>
              </a:rPr>
              <a:t>패브릭</a:t>
            </a:r>
            <a:r>
              <a:rPr lang="ko-KR" altLang="en-US" b="1" dirty="0" smtClean="0">
                <a:latin typeface="+mn-ea"/>
                <a:ea typeface="+mn-ea"/>
              </a:rPr>
              <a:t> 풍력발전기 </a:t>
            </a:r>
            <a:r>
              <a:rPr lang="ko-KR" altLang="en-US" b="1" dirty="0" err="1" smtClean="0">
                <a:latin typeface="+mn-ea"/>
                <a:ea typeface="+mn-ea"/>
              </a:rPr>
              <a:t>블레이드</a:t>
            </a:r>
            <a:r>
              <a:rPr lang="ko-KR" altLang="en-US" b="1" dirty="0" smtClean="0">
                <a:latin typeface="+mn-ea"/>
                <a:ea typeface="+mn-ea"/>
              </a:rPr>
              <a:t> 설계기술 연구</a:t>
            </a:r>
            <a:endParaRPr lang="en-US" altLang="ko-KR" b="1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084394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ko-KR" altLang="en-US" dirty="0" smtClean="0"/>
              <a:t>개요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ko-KR" altLang="en-US" dirty="0" smtClean="0"/>
              <a:t>개요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7"/>
          </p:nvPr>
        </p:nvSpPr>
        <p:spPr>
          <a:xfrm>
            <a:off x="360040" y="1124149"/>
            <a:ext cx="8388424" cy="432107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ko-KR" altLang="en-US" sz="1600" dirty="0" smtClean="0"/>
              <a:t> </a:t>
            </a:r>
            <a:r>
              <a:rPr lang="ko-KR" altLang="en-US" sz="1600" dirty="0"/>
              <a:t>본 설명서는 </a:t>
            </a:r>
            <a:r>
              <a:rPr lang="en-US" altLang="ko-KR" sz="1600" dirty="0"/>
              <a:t>“</a:t>
            </a:r>
            <a:r>
              <a:rPr lang="ko-KR" altLang="en-US" sz="1600" dirty="0" err="1"/>
              <a:t>초경량</a:t>
            </a:r>
            <a:r>
              <a:rPr lang="ko-KR" altLang="en-US" sz="1600" dirty="0"/>
              <a:t> </a:t>
            </a:r>
            <a:r>
              <a:rPr lang="ko-KR" altLang="en-US" sz="1600" dirty="0" err="1"/>
              <a:t>패브릭</a:t>
            </a:r>
            <a:r>
              <a:rPr lang="ko-KR" altLang="en-US" sz="1600" dirty="0"/>
              <a:t> 풍력발전기 </a:t>
            </a:r>
            <a:r>
              <a:rPr lang="ko-KR" altLang="en-US" sz="1600" dirty="0" err="1"/>
              <a:t>블레이드</a:t>
            </a:r>
            <a:r>
              <a:rPr lang="ko-KR" altLang="en-US" sz="1600" dirty="0"/>
              <a:t> 설계기술 연구</a:t>
            </a:r>
            <a:r>
              <a:rPr lang="en-US" altLang="ko-KR" sz="1600" dirty="0"/>
              <a:t>”</a:t>
            </a:r>
            <a:r>
              <a:rPr lang="ko-KR" altLang="en-US" sz="1600" dirty="0"/>
              <a:t>과제에서 </a:t>
            </a:r>
            <a:r>
              <a:rPr lang="ko-KR" altLang="en-US" sz="1600" dirty="0" err="1"/>
              <a:t>패브릭</a:t>
            </a:r>
            <a:r>
              <a:rPr lang="ko-KR" altLang="en-US" sz="1600" dirty="0"/>
              <a:t> </a:t>
            </a:r>
            <a:r>
              <a:rPr lang="ko-KR" altLang="en-US" sz="1600" dirty="0" err="1"/>
              <a:t>블레이드의</a:t>
            </a:r>
            <a:r>
              <a:rPr lang="ko-KR" altLang="en-US" sz="1600" dirty="0"/>
              <a:t> 구조적 성능 평가를 위하여 </a:t>
            </a:r>
            <a:r>
              <a:rPr lang="ko-KR" altLang="en-US" sz="1600" dirty="0" smtClean="0"/>
              <a:t>제작하는 것이다</a:t>
            </a:r>
            <a:r>
              <a:rPr lang="en-US" altLang="ko-KR" sz="160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600" dirty="0" smtClean="0"/>
              <a:t> 세부적으로 </a:t>
            </a:r>
            <a:r>
              <a:rPr lang="ko-KR" altLang="en-US" sz="1600" dirty="0" err="1" smtClean="0"/>
              <a:t>패브릭</a:t>
            </a: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블레이드의</a:t>
            </a: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구성품</a:t>
            </a:r>
            <a:r>
              <a:rPr lang="ko-KR" altLang="en-US" sz="1600" dirty="0" smtClean="0"/>
              <a:t> 제작 및 최종 조립에 관한 설명과 업무범위</a:t>
            </a:r>
            <a:r>
              <a:rPr lang="en-US" altLang="ko-KR" sz="1600" dirty="0" smtClean="0"/>
              <a:t>, </a:t>
            </a:r>
            <a:r>
              <a:rPr lang="ko-KR" altLang="en-US" sz="1600" smtClean="0"/>
              <a:t>납품범위를 명시한 것이다</a:t>
            </a:r>
            <a:r>
              <a:rPr lang="en-US" altLang="ko-KR" sz="1600" dirty="0" smtClean="0"/>
              <a:t>.</a:t>
            </a:r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F60B8A-B46A-48BC-AF46-A3F3309CAEE6}" type="slidenum">
              <a:rPr lang="ko-KR" altLang="en-US" smtClean="0"/>
              <a:pPr>
                <a:defRPr/>
              </a:pPr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1465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ko-KR" altLang="en-US" dirty="0" smtClean="0"/>
              <a:t>업무 범위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ko-KR" altLang="en-US" dirty="0" smtClean="0"/>
              <a:t>업무 범위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7"/>
          </p:nvPr>
        </p:nvSpPr>
        <p:spPr>
          <a:xfrm>
            <a:off x="360040" y="1124149"/>
            <a:ext cx="8388424" cy="432107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ko-KR" altLang="en-US" sz="1600" dirty="0" smtClean="0"/>
              <a:t> 항공대학교에서 제공하는 </a:t>
            </a:r>
            <a:r>
              <a:rPr lang="ko-KR" altLang="en-US" sz="1600" dirty="0" err="1" smtClean="0"/>
              <a:t>블레이드</a:t>
            </a:r>
            <a:r>
              <a:rPr lang="ko-KR" altLang="en-US" sz="1600" dirty="0" smtClean="0"/>
              <a:t> 제작 정보와 </a:t>
            </a:r>
            <a:r>
              <a:rPr lang="ko-KR" altLang="en-US" sz="1600" dirty="0" err="1" smtClean="0"/>
              <a:t>복합재</a:t>
            </a:r>
            <a:r>
              <a:rPr lang="ko-KR" altLang="en-US" sz="1600" dirty="0" smtClean="0"/>
              <a:t> 성형용 </a:t>
            </a:r>
            <a:r>
              <a:rPr lang="ko-KR" altLang="en-US" sz="1600" dirty="0" err="1" smtClean="0"/>
              <a:t>금형을</a:t>
            </a:r>
            <a:r>
              <a:rPr lang="ko-KR" altLang="en-US" sz="1600" dirty="0" smtClean="0"/>
              <a:t> 이용하여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그 형상에 맞는 </a:t>
            </a:r>
            <a:r>
              <a:rPr lang="ko-KR" altLang="en-US" sz="1600" dirty="0" err="1" smtClean="0"/>
              <a:t>블레이드</a:t>
            </a: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구성품</a:t>
            </a:r>
            <a:r>
              <a:rPr lang="ko-KR" altLang="en-US" sz="1600" dirty="0" smtClean="0"/>
              <a:t> 제작</a:t>
            </a:r>
            <a:endParaRPr lang="en-US" altLang="ko-KR" sz="1600" dirty="0" smtClean="0"/>
          </a:p>
          <a:p>
            <a:pPr>
              <a:lnSpc>
                <a:spcPct val="150000"/>
              </a:lnSpc>
            </a:pPr>
            <a:r>
              <a:rPr lang="en-US" altLang="ko-KR" sz="1600" dirty="0" smtClean="0"/>
              <a:t> </a:t>
            </a:r>
            <a:r>
              <a:rPr lang="ko-KR" altLang="en-US" sz="1600" dirty="0" smtClean="0"/>
              <a:t>제작한</a:t>
            </a:r>
            <a:r>
              <a:rPr lang="en-US" altLang="ko-KR" sz="1600" dirty="0" smtClean="0"/>
              <a:t> </a:t>
            </a:r>
            <a:r>
              <a:rPr lang="ko-KR" altLang="en-US" sz="1600" dirty="0" err="1" smtClean="0"/>
              <a:t>블레이드</a:t>
            </a: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구성품으로</a:t>
            </a:r>
            <a:r>
              <a:rPr lang="ko-KR" altLang="en-US" sz="1600" dirty="0" smtClean="0"/>
              <a:t> 최종 </a:t>
            </a:r>
            <a:r>
              <a:rPr lang="ko-KR" altLang="en-US" sz="1600" dirty="0" err="1" smtClean="0"/>
              <a:t>패브릭</a:t>
            </a: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블레이드</a:t>
            </a:r>
            <a:r>
              <a:rPr lang="ko-KR" altLang="en-US" sz="1600" dirty="0" smtClean="0"/>
              <a:t> 조립</a:t>
            </a:r>
            <a:endParaRPr lang="en-US" altLang="ko-KR" sz="1600" dirty="0" smtClean="0"/>
          </a:p>
          <a:p>
            <a:pPr>
              <a:lnSpc>
                <a:spcPct val="150000"/>
              </a:lnSpc>
            </a:pP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패브릭</a:t>
            </a: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블레이드</a:t>
            </a: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조립시</a:t>
            </a:r>
            <a:r>
              <a:rPr lang="ko-KR" altLang="en-US" sz="1600" dirty="0" smtClean="0"/>
              <a:t> 필요한 </a:t>
            </a:r>
            <a:r>
              <a:rPr lang="ko-KR" altLang="en-US" sz="1600" dirty="0" err="1" smtClean="0"/>
              <a:t>치공구</a:t>
            </a:r>
            <a:r>
              <a:rPr lang="ko-KR" altLang="en-US" sz="1600" dirty="0" smtClean="0"/>
              <a:t> 설계 및 제작</a:t>
            </a:r>
            <a:endParaRPr lang="en-US" altLang="ko-KR" sz="1600" dirty="0" smtClean="0"/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F60B8A-B46A-48BC-AF46-A3F3309CAEE6}" type="slidenum">
              <a:rPr lang="ko-KR" altLang="en-US" smtClean="0"/>
              <a:pPr>
                <a:defRPr/>
              </a:pPr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7492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ko-KR" altLang="en-US" dirty="0" smtClean="0"/>
              <a:t>납품 범위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ko-KR" altLang="en-US" dirty="0" smtClean="0"/>
              <a:t>납품 범위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7"/>
          </p:nvPr>
        </p:nvSpPr>
        <p:spPr>
          <a:xfrm>
            <a:off x="360040" y="1124149"/>
            <a:ext cx="8388424" cy="432107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패브릭</a:t>
            </a: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블레이드</a:t>
            </a:r>
            <a:r>
              <a:rPr lang="ko-KR" altLang="en-US" sz="1600" dirty="0" smtClean="0"/>
              <a:t> 제작</a:t>
            </a:r>
            <a:r>
              <a:rPr lang="en-US" altLang="ko-KR" sz="1600" dirty="0" smtClean="0"/>
              <a:t>/</a:t>
            </a:r>
            <a:r>
              <a:rPr lang="ko-KR" altLang="en-US" sz="1600" dirty="0" err="1" smtClean="0"/>
              <a:t>조립품</a:t>
            </a:r>
            <a:r>
              <a:rPr lang="ko-KR" altLang="en-US" sz="1600" dirty="0" smtClean="0"/>
              <a:t> </a:t>
            </a:r>
            <a:r>
              <a:rPr lang="en-US" altLang="ko-KR" sz="1600" dirty="0" smtClean="0"/>
              <a:t>4</a:t>
            </a:r>
            <a:r>
              <a:rPr lang="ko-KR" altLang="en-US" sz="1600" dirty="0" smtClean="0"/>
              <a:t>식</a:t>
            </a:r>
            <a:endParaRPr lang="en-US" altLang="ko-KR" sz="1600" dirty="0" smtClean="0"/>
          </a:p>
          <a:p>
            <a:pPr>
              <a:lnSpc>
                <a:spcPct val="150000"/>
              </a:lnSpc>
            </a:pPr>
            <a:r>
              <a:rPr lang="en-US" altLang="ko-KR" sz="1600" dirty="0"/>
              <a:t> </a:t>
            </a:r>
            <a:r>
              <a:rPr lang="ko-KR" altLang="en-US" sz="1600" dirty="0" err="1" smtClean="0"/>
              <a:t>블레이드</a:t>
            </a:r>
            <a:r>
              <a:rPr lang="ko-KR" altLang="en-US" sz="1600" dirty="0" smtClean="0"/>
              <a:t> 조립 </a:t>
            </a:r>
            <a:r>
              <a:rPr lang="ko-KR" altLang="en-US" sz="1600" dirty="0" err="1" smtClean="0"/>
              <a:t>치공구</a:t>
            </a:r>
            <a:r>
              <a:rPr lang="ko-KR" altLang="en-US" sz="1600" dirty="0" smtClean="0"/>
              <a:t> </a:t>
            </a:r>
            <a:r>
              <a:rPr lang="en-US" altLang="ko-KR" sz="1600" dirty="0" smtClean="0"/>
              <a:t>1</a:t>
            </a:r>
            <a:r>
              <a:rPr lang="ko-KR" altLang="en-US" sz="1600" dirty="0" smtClean="0"/>
              <a:t>식</a:t>
            </a:r>
            <a:endParaRPr lang="en-US" altLang="ko-KR" sz="1600" dirty="0" smtClean="0"/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F60B8A-B46A-48BC-AF46-A3F3309CAEE6}" type="slidenum">
              <a:rPr lang="ko-KR" altLang="en-US" smtClean="0"/>
              <a:pPr>
                <a:defRPr/>
              </a:pPr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43002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ko-KR" altLang="en-US" dirty="0" err="1" smtClean="0"/>
              <a:t>블레이드</a:t>
            </a:r>
            <a:r>
              <a:rPr lang="ko-KR" altLang="en-US" dirty="0" smtClean="0"/>
              <a:t> 형상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ko-KR" altLang="en-US" dirty="0" err="1" smtClean="0"/>
              <a:t>블레이드</a:t>
            </a:r>
            <a:r>
              <a:rPr lang="ko-KR" altLang="en-US" dirty="0" smtClean="0"/>
              <a:t> 전체 형상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7"/>
          </p:nvPr>
        </p:nvSpPr>
        <p:spPr>
          <a:xfrm>
            <a:off x="360040" y="1124149"/>
            <a:ext cx="8388424" cy="432107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ko-KR" altLang="en-US" sz="1600" dirty="0" smtClean="0"/>
              <a:t> 전체 길이 </a:t>
            </a:r>
            <a:r>
              <a:rPr lang="en-US" altLang="ko-KR" sz="1600" dirty="0" smtClean="0"/>
              <a:t>: 3.55 m</a:t>
            </a:r>
          </a:p>
          <a:p>
            <a:pPr>
              <a:lnSpc>
                <a:spcPct val="150000"/>
              </a:lnSpc>
            </a:pPr>
            <a:r>
              <a:rPr lang="en-US" altLang="ko-KR" sz="1600" dirty="0"/>
              <a:t> </a:t>
            </a:r>
            <a:r>
              <a:rPr lang="ko-KR" altLang="en-US" sz="1600" dirty="0" smtClean="0"/>
              <a:t>루트</a:t>
            </a:r>
            <a:r>
              <a:rPr lang="en-US" altLang="ko-KR" sz="1600" dirty="0" smtClean="0"/>
              <a:t>, </a:t>
            </a:r>
            <a:r>
              <a:rPr lang="ko-KR" altLang="en-US" sz="1600" dirty="0" err="1" smtClean="0"/>
              <a:t>패브릭</a:t>
            </a: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블레이드</a:t>
            </a:r>
            <a:r>
              <a:rPr lang="en-US" altLang="ko-KR" sz="1600" dirty="0" smtClean="0"/>
              <a:t>(section 1, section2), </a:t>
            </a:r>
            <a:r>
              <a:rPr lang="ko-KR" altLang="en-US" sz="1600" dirty="0" smtClean="0"/>
              <a:t>팁 부분으로 구분</a:t>
            </a:r>
            <a:endParaRPr lang="en-US" altLang="ko-KR" sz="1600" dirty="0" smtClean="0"/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F60B8A-B46A-48BC-AF46-A3F3309CAEE6}" type="slidenum">
              <a:rPr lang="ko-KR" altLang="en-US" smtClean="0"/>
              <a:pPr>
                <a:defRPr/>
              </a:pPr>
              <a:t>4</a:t>
            </a:fld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" t="40918" b="34863"/>
          <a:stretch/>
        </p:blipFill>
        <p:spPr>
          <a:xfrm>
            <a:off x="143312" y="3189223"/>
            <a:ext cx="8892480" cy="1152128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413789" y="4318600"/>
            <a:ext cx="6062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 smtClean="0">
                <a:latin typeface="+mn-lt"/>
              </a:rPr>
              <a:t>루트</a:t>
            </a:r>
            <a:endParaRPr lang="en-US" altLang="ko-KR" sz="1200" dirty="0" smtClean="0">
              <a:latin typeface="+mn-lt"/>
            </a:endParaRPr>
          </a:p>
          <a:p>
            <a:pPr algn="ctr"/>
            <a:r>
              <a:rPr lang="en-US" altLang="ko-KR" sz="1200" dirty="0">
                <a:latin typeface="+mn-lt"/>
              </a:rPr>
              <a:t>(</a:t>
            </a:r>
            <a:r>
              <a:rPr lang="en-US" altLang="ko-KR" sz="1200" dirty="0" smtClean="0">
                <a:latin typeface="+mn-lt"/>
              </a:rPr>
              <a:t>Root)</a:t>
            </a:r>
          </a:p>
        </p:txBody>
      </p:sp>
      <p:sp>
        <p:nvSpPr>
          <p:cNvPr id="24" name="직사각형 23"/>
          <p:cNvSpPr/>
          <p:nvPr/>
        </p:nvSpPr>
        <p:spPr>
          <a:xfrm>
            <a:off x="234530" y="3113887"/>
            <a:ext cx="884407" cy="117064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>
            <a:off x="1118938" y="3113887"/>
            <a:ext cx="7106626" cy="117064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8225565" y="3113887"/>
            <a:ext cx="689835" cy="117064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TextBox 41"/>
          <p:cNvSpPr txBox="1"/>
          <p:nvPr/>
        </p:nvSpPr>
        <p:spPr>
          <a:xfrm>
            <a:off x="4193408" y="4326322"/>
            <a:ext cx="13163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 err="1" smtClean="0">
                <a:latin typeface="+mn-lt"/>
              </a:rPr>
              <a:t>패브릭</a:t>
            </a:r>
            <a:r>
              <a:rPr lang="ko-KR" altLang="en-US" sz="1200" dirty="0" smtClean="0">
                <a:latin typeface="+mn-lt"/>
              </a:rPr>
              <a:t> </a:t>
            </a:r>
            <a:r>
              <a:rPr lang="ko-KR" altLang="en-US" sz="1200" dirty="0" err="1" smtClean="0">
                <a:latin typeface="+mn-lt"/>
              </a:rPr>
              <a:t>블레이드</a:t>
            </a:r>
            <a:endParaRPr lang="ko-KR" altLang="en-US" sz="1200" dirty="0">
              <a:latin typeface="+mn-lt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8393525" y="4318600"/>
            <a:ext cx="4908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 smtClean="0">
                <a:latin typeface="+mn-lt"/>
              </a:rPr>
              <a:t>팁</a:t>
            </a:r>
            <a:endParaRPr lang="en-US" altLang="ko-KR" sz="1200" dirty="0" smtClean="0">
              <a:latin typeface="+mn-lt"/>
            </a:endParaRPr>
          </a:p>
          <a:p>
            <a:pPr algn="ctr"/>
            <a:r>
              <a:rPr lang="en-US" altLang="ko-KR" sz="1200" dirty="0">
                <a:latin typeface="+mn-lt"/>
              </a:rPr>
              <a:t>(</a:t>
            </a:r>
            <a:r>
              <a:rPr lang="en-US" altLang="ko-KR" sz="1200" dirty="0" smtClean="0">
                <a:latin typeface="+mn-lt"/>
              </a:rPr>
              <a:t>Tip)</a:t>
            </a:r>
            <a:endParaRPr lang="ko-KR" altLang="en-US" sz="1200" dirty="0">
              <a:latin typeface="+mn-lt"/>
            </a:endParaRPr>
          </a:p>
        </p:txBody>
      </p:sp>
      <p:cxnSp>
        <p:nvCxnSpPr>
          <p:cNvPr id="44" name="직선 연결선 43"/>
          <p:cNvCxnSpPr/>
          <p:nvPr/>
        </p:nvCxnSpPr>
        <p:spPr>
          <a:xfrm>
            <a:off x="6436325" y="3110794"/>
            <a:ext cx="0" cy="1201620"/>
          </a:xfrm>
          <a:prstGeom prst="line">
            <a:avLst/>
          </a:prstGeom>
          <a:ln w="12700">
            <a:solidFill>
              <a:srgbClr val="FF33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804595" y="2833795"/>
            <a:ext cx="6928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dirty="0" smtClean="0">
                <a:latin typeface="+mn-lt"/>
              </a:rPr>
              <a:t>0.350m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6089916" y="2804858"/>
            <a:ext cx="6928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dirty="0" smtClean="0">
                <a:latin typeface="+mn-lt"/>
              </a:rPr>
              <a:t>2.535m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7879156" y="2833795"/>
            <a:ext cx="6928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dirty="0" smtClean="0">
                <a:latin typeface="+mn-lt"/>
              </a:rPr>
              <a:t>3.260m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286111" y="2471297"/>
            <a:ext cx="6928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dirty="0" smtClean="0">
                <a:latin typeface="+mn-lt"/>
              </a:rPr>
              <a:t>3.550m</a:t>
            </a:r>
          </a:p>
        </p:txBody>
      </p:sp>
      <p:cxnSp>
        <p:nvCxnSpPr>
          <p:cNvPr id="49" name="직선 연결선 48"/>
          <p:cNvCxnSpPr/>
          <p:nvPr/>
        </p:nvCxnSpPr>
        <p:spPr>
          <a:xfrm>
            <a:off x="8915400" y="2609796"/>
            <a:ext cx="0" cy="48618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30783" y="2833795"/>
            <a:ext cx="52290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dirty="0" smtClean="0">
                <a:latin typeface="+mn-lt"/>
              </a:rPr>
              <a:t>0.0m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5508104" y="3991161"/>
            <a:ext cx="8354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dirty="0" smtClean="0">
                <a:latin typeface="+mn-lt"/>
              </a:rPr>
              <a:t>Section 1</a:t>
            </a:r>
            <a:endParaRPr lang="ko-KR" altLang="en-US" sz="1200" dirty="0">
              <a:latin typeface="+mn-lt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516216" y="3991161"/>
            <a:ext cx="8354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dirty="0" smtClean="0">
                <a:latin typeface="+mn-lt"/>
              </a:rPr>
              <a:t>Section 2</a:t>
            </a:r>
            <a:endParaRPr lang="ko-KR" altLang="en-US" sz="1200" dirty="0">
              <a:latin typeface="+mn-lt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915577" y="5733169"/>
            <a:ext cx="31967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/>
              <a:t>* </a:t>
            </a:r>
            <a:r>
              <a:rPr lang="ko-KR" altLang="en-US" sz="1400" dirty="0" smtClean="0"/>
              <a:t>자세한 치수는 </a:t>
            </a:r>
            <a:r>
              <a:rPr lang="en-US" altLang="ko-KR" sz="1400" dirty="0" smtClean="0"/>
              <a:t>3D </a:t>
            </a:r>
            <a:r>
              <a:rPr lang="ko-KR" altLang="en-US" sz="1400" dirty="0" smtClean="0"/>
              <a:t>모델링 파일 참조</a:t>
            </a:r>
            <a:endParaRPr lang="en-US" altLang="ko-KR" sz="1400" dirty="0" smtClean="0"/>
          </a:p>
          <a:p>
            <a:r>
              <a:rPr lang="en-US" altLang="ko-KR" sz="1400" dirty="0" smtClean="0"/>
              <a:t>  (</a:t>
            </a:r>
            <a:r>
              <a:rPr lang="ko-KR" altLang="en-US" sz="1400" dirty="0" err="1" smtClean="0"/>
              <a:t>요청시</a:t>
            </a:r>
            <a:r>
              <a:rPr lang="ko-KR" altLang="en-US" sz="1400" dirty="0" smtClean="0"/>
              <a:t> 모델 제공</a:t>
            </a:r>
            <a:r>
              <a:rPr lang="en-US" altLang="ko-KR" sz="1400" dirty="0" smtClean="0"/>
              <a:t>)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41394801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ko-KR" altLang="en-US" dirty="0" err="1"/>
              <a:t>블레이드</a:t>
            </a:r>
            <a:r>
              <a:rPr lang="ko-KR" altLang="en-US" dirty="0"/>
              <a:t> 형상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ko-KR" altLang="en-US" dirty="0" err="1" smtClean="0"/>
              <a:t>블레이드의</a:t>
            </a:r>
            <a:r>
              <a:rPr lang="ko-KR" altLang="en-US" dirty="0" smtClean="0"/>
              <a:t> 세부구성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7"/>
          </p:nvPr>
        </p:nvSpPr>
        <p:spPr>
          <a:xfrm>
            <a:off x="360040" y="1124149"/>
            <a:ext cx="8388424" cy="432107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스파</a:t>
            </a:r>
            <a:r>
              <a:rPr lang="ko-KR" altLang="en-US" sz="1600" dirty="0" smtClean="0"/>
              <a:t> 및 </a:t>
            </a:r>
            <a:r>
              <a:rPr lang="ko-KR" altLang="en-US" sz="1600" dirty="0" err="1" smtClean="0"/>
              <a:t>스트링거</a:t>
            </a:r>
            <a:endParaRPr lang="en-US" altLang="ko-KR" sz="1600" dirty="0" smtClean="0"/>
          </a:p>
          <a:p>
            <a:pPr lvl="1"/>
            <a:r>
              <a:rPr lang="ko-KR" altLang="en-US" sz="1400" dirty="0" smtClean="0"/>
              <a:t> </a:t>
            </a:r>
            <a:r>
              <a:rPr lang="ko-KR" altLang="en-US" sz="1400" dirty="0" err="1" smtClean="0"/>
              <a:t>스파는</a:t>
            </a:r>
            <a:r>
              <a:rPr lang="ko-KR" altLang="en-US" sz="1400" dirty="0" smtClean="0"/>
              <a:t> </a:t>
            </a:r>
            <a:r>
              <a:rPr lang="en-US" altLang="ko-KR" sz="1400" dirty="0"/>
              <a:t>c-spar, main spar, rear spar</a:t>
            </a:r>
            <a:r>
              <a:rPr lang="ko-KR" altLang="en-US" sz="1400" dirty="0"/>
              <a:t>로 </a:t>
            </a:r>
            <a:r>
              <a:rPr lang="ko-KR" altLang="en-US" sz="1400" dirty="0" smtClean="0"/>
              <a:t>구성</a:t>
            </a:r>
            <a:endParaRPr lang="en-US" altLang="ko-KR" sz="1400" dirty="0" smtClean="0"/>
          </a:p>
          <a:p>
            <a:pPr lvl="1"/>
            <a:r>
              <a:rPr lang="ko-KR" altLang="en-US" sz="1400" dirty="0" smtClean="0"/>
              <a:t> </a:t>
            </a:r>
            <a:r>
              <a:rPr lang="ko-KR" altLang="en-US" sz="1400" dirty="0" err="1" smtClean="0"/>
              <a:t>스트링거는</a:t>
            </a:r>
            <a:r>
              <a:rPr lang="ko-KR" altLang="en-US" sz="1400" dirty="0" smtClean="0"/>
              <a:t> </a:t>
            </a:r>
            <a:r>
              <a:rPr lang="ko-KR" altLang="en-US" sz="1400" dirty="0" err="1"/>
              <a:t>블레이드</a:t>
            </a:r>
            <a:r>
              <a:rPr lang="ko-KR" altLang="en-US" sz="1400" dirty="0"/>
              <a:t> 뒷전</a:t>
            </a:r>
            <a:r>
              <a:rPr lang="en-US" altLang="ko-KR" sz="1400" dirty="0"/>
              <a:t>(trailing edge)</a:t>
            </a:r>
            <a:r>
              <a:rPr lang="ko-KR" altLang="en-US" sz="1400" dirty="0"/>
              <a:t>의 윗면과 아랫면에 </a:t>
            </a:r>
            <a:r>
              <a:rPr lang="ko-KR" altLang="en-US" sz="1400" dirty="0" smtClean="0"/>
              <a:t>위치</a:t>
            </a:r>
            <a:endParaRPr lang="en-US" altLang="ko-KR" sz="1400" dirty="0" smtClean="0"/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F60B8A-B46A-48BC-AF46-A3F3309CAEE6}" type="slidenum">
              <a:rPr lang="ko-KR" altLang="en-US" smtClean="0"/>
              <a:pPr>
                <a:defRPr/>
              </a:pPr>
              <a:t>5</a:t>
            </a:fld>
            <a:endParaRPr lang="ko-KR" altLang="en-US"/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25" r="22438" b="8237"/>
          <a:stretch/>
        </p:blipFill>
        <p:spPr>
          <a:xfrm>
            <a:off x="1299745" y="2468722"/>
            <a:ext cx="3844171" cy="382035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180712" y="4295029"/>
            <a:ext cx="65376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dirty="0" smtClean="0">
                <a:latin typeface="+mn-lt"/>
              </a:rPr>
              <a:t>C-Spar</a:t>
            </a:r>
            <a:endParaRPr lang="ko-KR" altLang="en-US" sz="1200" dirty="0">
              <a:latin typeface="+mn-lt"/>
            </a:endParaRPr>
          </a:p>
        </p:txBody>
      </p:sp>
      <p:cxnSp>
        <p:nvCxnSpPr>
          <p:cNvPr id="19" name="직선 화살표 연결선 18"/>
          <p:cNvCxnSpPr>
            <a:stCxn id="18" idx="2"/>
          </p:cNvCxnSpPr>
          <p:nvPr/>
        </p:nvCxnSpPr>
        <p:spPr>
          <a:xfrm>
            <a:off x="1507597" y="4572028"/>
            <a:ext cx="85426" cy="60222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1887123" y="3718769"/>
            <a:ext cx="89742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dirty="0" smtClean="0">
                <a:latin typeface="+mn-lt"/>
              </a:rPr>
              <a:t>Main Spar</a:t>
            </a:r>
            <a:endParaRPr lang="ko-KR" altLang="en-US" sz="1200" dirty="0">
              <a:latin typeface="+mn-lt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563888" y="5340112"/>
            <a:ext cx="85427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dirty="0" smtClean="0">
                <a:latin typeface="+mn-lt"/>
              </a:rPr>
              <a:t>Rear Spar</a:t>
            </a:r>
            <a:endParaRPr lang="ko-KR" altLang="en-US" sz="1200" dirty="0">
              <a:latin typeface="+mn-lt"/>
            </a:endParaRPr>
          </a:p>
        </p:txBody>
      </p:sp>
      <p:cxnSp>
        <p:nvCxnSpPr>
          <p:cNvPr id="22" name="직선 화살표 연결선 21"/>
          <p:cNvCxnSpPr>
            <a:stCxn id="20" idx="2"/>
          </p:cNvCxnSpPr>
          <p:nvPr/>
        </p:nvCxnSpPr>
        <p:spPr>
          <a:xfrm>
            <a:off x="2335836" y="3995768"/>
            <a:ext cx="196892" cy="83065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화살표 연결선 22"/>
          <p:cNvCxnSpPr>
            <a:stCxn id="21" idx="1"/>
          </p:cNvCxnSpPr>
          <p:nvPr/>
        </p:nvCxnSpPr>
        <p:spPr>
          <a:xfrm flipH="1" flipV="1">
            <a:off x="2882724" y="5217598"/>
            <a:ext cx="681164" cy="26101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4158797" y="4917803"/>
            <a:ext cx="7275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dirty="0" smtClean="0">
                <a:latin typeface="+mn-lt"/>
              </a:rPr>
              <a:t>Stringer</a:t>
            </a:r>
            <a:endParaRPr lang="ko-KR" altLang="en-US" sz="1200" dirty="0">
              <a:latin typeface="+mn-lt"/>
            </a:endParaRPr>
          </a:p>
        </p:txBody>
      </p:sp>
      <p:cxnSp>
        <p:nvCxnSpPr>
          <p:cNvPr id="25" name="직선 화살표 연결선 24"/>
          <p:cNvCxnSpPr>
            <a:stCxn id="24" idx="1"/>
          </p:cNvCxnSpPr>
          <p:nvPr/>
        </p:nvCxnSpPr>
        <p:spPr>
          <a:xfrm flipH="1" flipV="1">
            <a:off x="3347864" y="4915025"/>
            <a:ext cx="810933" cy="14127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5915577" y="5733169"/>
            <a:ext cx="31967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/>
              <a:t>* </a:t>
            </a:r>
            <a:r>
              <a:rPr lang="ko-KR" altLang="en-US" sz="1400" dirty="0" smtClean="0"/>
              <a:t>자세한 치수는 </a:t>
            </a:r>
            <a:r>
              <a:rPr lang="en-US" altLang="ko-KR" sz="1400" dirty="0" smtClean="0"/>
              <a:t>3D </a:t>
            </a:r>
            <a:r>
              <a:rPr lang="ko-KR" altLang="en-US" sz="1400" dirty="0" smtClean="0"/>
              <a:t>모델링 파일 참조</a:t>
            </a:r>
            <a:endParaRPr lang="en-US" altLang="ko-KR" sz="1400" dirty="0" smtClean="0"/>
          </a:p>
          <a:p>
            <a:r>
              <a:rPr lang="en-US" altLang="ko-KR" sz="1400" dirty="0" smtClean="0"/>
              <a:t>  (</a:t>
            </a:r>
            <a:r>
              <a:rPr lang="ko-KR" altLang="en-US" sz="1400" dirty="0" err="1" smtClean="0"/>
              <a:t>요청시</a:t>
            </a:r>
            <a:r>
              <a:rPr lang="ko-KR" altLang="en-US" sz="1400" dirty="0" smtClean="0"/>
              <a:t> 모델 제공</a:t>
            </a:r>
            <a:r>
              <a:rPr lang="en-US" altLang="ko-KR" sz="1400" dirty="0" smtClean="0"/>
              <a:t>)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31965094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ko-KR" altLang="en-US" dirty="0" err="1"/>
              <a:t>블레이드</a:t>
            </a:r>
            <a:r>
              <a:rPr lang="ko-KR" altLang="en-US" dirty="0"/>
              <a:t> 형상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ko-KR" altLang="en-US" dirty="0" err="1"/>
              <a:t>블레이드의</a:t>
            </a:r>
            <a:r>
              <a:rPr lang="ko-KR" altLang="en-US" dirty="0"/>
              <a:t> 세부구성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7"/>
          </p:nvPr>
        </p:nvSpPr>
        <p:spPr>
          <a:xfrm>
            <a:off x="360040" y="1124149"/>
            <a:ext cx="8388424" cy="432107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ko-KR" altLang="en-US" sz="1600" dirty="0" smtClean="0"/>
              <a:t> </a:t>
            </a:r>
            <a:r>
              <a:rPr lang="en-US" altLang="ko-KR" sz="1600" dirty="0" smtClean="0"/>
              <a:t>C </a:t>
            </a:r>
            <a:r>
              <a:rPr lang="ko-KR" altLang="en-US" sz="1600" dirty="0" err="1" smtClean="0"/>
              <a:t>스파</a:t>
            </a:r>
            <a:r>
              <a:rPr lang="ko-KR" altLang="en-US" sz="1600" dirty="0" smtClean="0"/>
              <a:t> </a:t>
            </a:r>
            <a:endParaRPr lang="en-US" altLang="ko-KR" sz="1600" dirty="0" smtClean="0"/>
          </a:p>
          <a:p>
            <a:pPr lvl="1"/>
            <a:r>
              <a:rPr lang="en-US" altLang="ko-KR" sz="1400" dirty="0" smtClean="0"/>
              <a:t> I </a:t>
            </a:r>
            <a:r>
              <a:rPr lang="ko-KR" altLang="en-US" sz="1400" dirty="0" smtClean="0"/>
              <a:t>형 단면</a:t>
            </a:r>
            <a:endParaRPr lang="en-US" altLang="ko-KR" sz="1400" dirty="0" smtClean="0"/>
          </a:p>
          <a:p>
            <a:pPr lvl="1"/>
            <a:r>
              <a:rPr lang="en-US" altLang="ko-KR" sz="1400" dirty="0"/>
              <a:t> </a:t>
            </a:r>
            <a:r>
              <a:rPr lang="ko-KR" altLang="en-US" sz="1400" dirty="0" smtClean="0"/>
              <a:t>두께 </a:t>
            </a:r>
            <a:r>
              <a:rPr lang="en-US" altLang="ko-KR" sz="1400" dirty="0" smtClean="0"/>
              <a:t>0.4 mm</a:t>
            </a:r>
            <a:r>
              <a:rPr lang="en-US" altLang="ko-KR" sz="1400" dirty="0"/>
              <a:t> </a:t>
            </a:r>
            <a:r>
              <a:rPr lang="en-US" altLang="ko-KR" sz="1400" dirty="0" smtClean="0"/>
              <a:t>(2 ply, ±45deg)</a:t>
            </a:r>
          </a:p>
          <a:p>
            <a:pPr lvl="1"/>
            <a:r>
              <a:rPr lang="en-US" altLang="ko-KR" sz="1400" dirty="0"/>
              <a:t> </a:t>
            </a:r>
            <a:r>
              <a:rPr lang="en-US" altLang="ko-KR" sz="1400" dirty="0" smtClean="0"/>
              <a:t>UD carbon composite</a:t>
            </a:r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F60B8A-B46A-48BC-AF46-A3F3309CAEE6}" type="slidenum">
              <a:rPr lang="ko-KR" altLang="en-US" smtClean="0"/>
              <a:pPr>
                <a:defRPr/>
              </a:pPr>
              <a:t>6</a:t>
            </a:fld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00" t="4589" r="24013" b="4589"/>
          <a:stretch/>
        </p:blipFill>
        <p:spPr>
          <a:xfrm>
            <a:off x="2483768" y="1471092"/>
            <a:ext cx="5256584" cy="432048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915577" y="5733169"/>
            <a:ext cx="31967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/>
              <a:t>* </a:t>
            </a:r>
            <a:r>
              <a:rPr lang="ko-KR" altLang="en-US" sz="1400" dirty="0" smtClean="0"/>
              <a:t>자세한 치수는 </a:t>
            </a:r>
            <a:r>
              <a:rPr lang="en-US" altLang="ko-KR" sz="1400" dirty="0" smtClean="0"/>
              <a:t>3D </a:t>
            </a:r>
            <a:r>
              <a:rPr lang="ko-KR" altLang="en-US" sz="1400" dirty="0" smtClean="0"/>
              <a:t>모델링 파일 참조</a:t>
            </a:r>
            <a:endParaRPr lang="en-US" altLang="ko-KR" sz="1400" dirty="0" smtClean="0"/>
          </a:p>
          <a:p>
            <a:r>
              <a:rPr lang="en-US" altLang="ko-KR" sz="1400" dirty="0" smtClean="0"/>
              <a:t>  (</a:t>
            </a:r>
            <a:r>
              <a:rPr lang="ko-KR" altLang="en-US" sz="1400" dirty="0" err="1" smtClean="0"/>
              <a:t>요청시</a:t>
            </a:r>
            <a:r>
              <a:rPr lang="ko-KR" altLang="en-US" sz="1400" dirty="0" smtClean="0"/>
              <a:t> 모델 제공</a:t>
            </a:r>
            <a:r>
              <a:rPr lang="en-US" altLang="ko-KR" sz="1400" dirty="0" smtClean="0"/>
              <a:t>)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275713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ko-KR" altLang="en-US" dirty="0" err="1"/>
              <a:t>블레이드</a:t>
            </a:r>
            <a:r>
              <a:rPr lang="ko-KR" altLang="en-US" dirty="0"/>
              <a:t> 형상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ko-KR" altLang="en-US" dirty="0" err="1"/>
              <a:t>블레이드의</a:t>
            </a:r>
            <a:r>
              <a:rPr lang="ko-KR" altLang="en-US" dirty="0"/>
              <a:t> 세부구성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7"/>
          </p:nvPr>
        </p:nvSpPr>
        <p:spPr>
          <a:xfrm>
            <a:off x="360040" y="1124149"/>
            <a:ext cx="8388424" cy="432107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ko-KR" sz="1600" dirty="0" smtClean="0"/>
              <a:t> </a:t>
            </a:r>
            <a:r>
              <a:rPr lang="ko-KR" altLang="en-US" sz="1600" dirty="0" smtClean="0"/>
              <a:t>메인 </a:t>
            </a:r>
            <a:r>
              <a:rPr lang="ko-KR" altLang="en-US" sz="1600" dirty="0" err="1" smtClean="0"/>
              <a:t>스파</a:t>
            </a:r>
            <a:endParaRPr lang="en-US" altLang="ko-KR" sz="1600" dirty="0" smtClean="0"/>
          </a:p>
          <a:p>
            <a:pPr lvl="1"/>
            <a:r>
              <a:rPr lang="ko-KR" altLang="en-US" sz="1400" dirty="0" smtClean="0"/>
              <a:t> </a:t>
            </a:r>
            <a:r>
              <a:rPr lang="en-US" altLang="ko-KR" sz="1400" dirty="0" smtClean="0"/>
              <a:t>I </a:t>
            </a:r>
            <a:r>
              <a:rPr lang="ko-KR" altLang="en-US" sz="1400" dirty="0" smtClean="0"/>
              <a:t>형 단면</a:t>
            </a:r>
            <a:endParaRPr lang="en-US" altLang="ko-KR" sz="1400" dirty="0" smtClean="0"/>
          </a:p>
          <a:p>
            <a:pPr lvl="1"/>
            <a:r>
              <a:rPr lang="en-US" altLang="ko-KR" sz="1400" dirty="0" smtClean="0"/>
              <a:t> UD </a:t>
            </a:r>
            <a:r>
              <a:rPr lang="en-US" altLang="ko-KR" sz="1400" dirty="0"/>
              <a:t>carbon composite</a:t>
            </a:r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F60B8A-B46A-48BC-AF46-A3F3309CAEE6}" type="slidenum">
              <a:rPr lang="ko-KR" altLang="en-US" smtClean="0"/>
              <a:pPr>
                <a:defRPr/>
              </a:pPr>
              <a:t>7</a:t>
            </a:fld>
            <a:endParaRPr lang="ko-KR" altLang="en-US"/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76" t="13671" r="46849" b="12158"/>
          <a:stretch/>
        </p:blipFill>
        <p:spPr>
          <a:xfrm>
            <a:off x="683568" y="1710985"/>
            <a:ext cx="3024336" cy="3528392"/>
          </a:xfrm>
          <a:prstGeom prst="rect">
            <a:avLst/>
          </a:prstGeom>
        </p:spPr>
      </p:pic>
      <p:pic>
        <p:nvPicPr>
          <p:cNvPr id="18" name="그림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4625" y="3111885"/>
            <a:ext cx="2451918" cy="2311906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211960" y="3842224"/>
            <a:ext cx="212750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/>
              <a:t>web</a:t>
            </a:r>
          </a:p>
          <a:p>
            <a:r>
              <a:rPr lang="ko-KR" altLang="en-US" sz="1400" dirty="0" smtClean="0"/>
              <a:t>두께 </a:t>
            </a:r>
            <a:r>
              <a:rPr lang="en-US" altLang="ko-KR" sz="1400" dirty="0" smtClean="0"/>
              <a:t>: 2 mm (10 ply)</a:t>
            </a:r>
          </a:p>
          <a:p>
            <a:r>
              <a:rPr lang="ko-KR" altLang="en-US" sz="1400" dirty="0" smtClean="0"/>
              <a:t>패턴 </a:t>
            </a:r>
            <a:r>
              <a:rPr lang="en-US" altLang="ko-KR" sz="1400" dirty="0" smtClean="0"/>
              <a:t>: [0/0/45/-45/0]s</a:t>
            </a:r>
            <a:endParaRPr lang="ko-KR" altLang="en-US" sz="1400" dirty="0"/>
          </a:p>
        </p:txBody>
      </p:sp>
      <p:sp>
        <p:nvSpPr>
          <p:cNvPr id="20" name="TextBox 19"/>
          <p:cNvSpPr txBox="1"/>
          <p:nvPr/>
        </p:nvSpPr>
        <p:spPr>
          <a:xfrm>
            <a:off x="2679005" y="5281346"/>
            <a:ext cx="335861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/>
              <a:t>cap</a:t>
            </a:r>
          </a:p>
          <a:p>
            <a:r>
              <a:rPr lang="ko-KR" altLang="en-US" sz="1400" dirty="0" smtClean="0"/>
              <a:t>두께 </a:t>
            </a:r>
            <a:r>
              <a:rPr lang="en-US" altLang="ko-KR" sz="1400" dirty="0" smtClean="0"/>
              <a:t>: 3.4 mm (17 ply)</a:t>
            </a:r>
          </a:p>
          <a:p>
            <a:r>
              <a:rPr lang="ko-KR" altLang="en-US" sz="1400" dirty="0" smtClean="0"/>
              <a:t>패턴 </a:t>
            </a:r>
            <a:r>
              <a:rPr lang="en-US" altLang="ko-KR" sz="1400" dirty="0" smtClean="0"/>
              <a:t>: [0/0/45/-45/(0)</a:t>
            </a:r>
            <a:r>
              <a:rPr lang="en-US" altLang="ko-KR" sz="1400" baseline="-25000" dirty="0" smtClean="0"/>
              <a:t>5</a:t>
            </a:r>
            <a:r>
              <a:rPr lang="en-US" altLang="ko-KR" sz="1400" dirty="0" smtClean="0"/>
              <a:t>/-45/45/(0)</a:t>
            </a:r>
            <a:r>
              <a:rPr lang="en-US" altLang="ko-KR" sz="1400" baseline="-25000" dirty="0" smtClean="0"/>
              <a:t>6</a:t>
            </a:r>
            <a:r>
              <a:rPr lang="en-US" altLang="ko-KR" sz="1400" dirty="0" smtClean="0"/>
              <a:t>]</a:t>
            </a:r>
            <a:endParaRPr lang="ko-KR" altLang="en-US" sz="1400" dirty="0"/>
          </a:p>
        </p:txBody>
      </p:sp>
      <p:pic>
        <p:nvPicPr>
          <p:cNvPr id="21" name="그림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8104" y="775372"/>
            <a:ext cx="2451918" cy="2311906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6830888" y="1505711"/>
            <a:ext cx="212750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/>
              <a:t>web</a:t>
            </a:r>
          </a:p>
          <a:p>
            <a:r>
              <a:rPr lang="ko-KR" altLang="en-US" sz="1400" dirty="0" smtClean="0"/>
              <a:t>두께 </a:t>
            </a:r>
            <a:r>
              <a:rPr lang="en-US" altLang="ko-KR" sz="1400" dirty="0" smtClean="0"/>
              <a:t>: 2 mm (10 ply)</a:t>
            </a:r>
          </a:p>
          <a:p>
            <a:r>
              <a:rPr lang="ko-KR" altLang="en-US" sz="1400" dirty="0" smtClean="0"/>
              <a:t>패턴 </a:t>
            </a:r>
            <a:r>
              <a:rPr lang="en-US" altLang="ko-KR" sz="1400" dirty="0" smtClean="0"/>
              <a:t>: [0/0/45/-45/0]s</a:t>
            </a:r>
            <a:endParaRPr lang="ko-KR" altLang="en-US" sz="1400" dirty="0"/>
          </a:p>
        </p:txBody>
      </p:sp>
      <p:sp>
        <p:nvSpPr>
          <p:cNvPr id="23" name="TextBox 22"/>
          <p:cNvSpPr txBox="1"/>
          <p:nvPr/>
        </p:nvSpPr>
        <p:spPr>
          <a:xfrm>
            <a:off x="6037617" y="2937775"/>
            <a:ext cx="2305439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/>
              <a:t>cap</a:t>
            </a:r>
          </a:p>
          <a:p>
            <a:r>
              <a:rPr lang="ko-KR" altLang="en-US" sz="1400" dirty="0" smtClean="0"/>
              <a:t>두께 </a:t>
            </a:r>
            <a:r>
              <a:rPr lang="en-US" altLang="ko-KR" sz="1400" dirty="0" smtClean="0"/>
              <a:t>: 2.4 mm (12 ply)</a:t>
            </a:r>
          </a:p>
          <a:p>
            <a:r>
              <a:rPr lang="ko-KR" altLang="en-US" sz="1400" dirty="0" smtClean="0"/>
              <a:t>패턴 </a:t>
            </a:r>
            <a:r>
              <a:rPr lang="en-US" altLang="ko-KR" sz="1400" dirty="0" smtClean="0"/>
              <a:t>: [0/0/45/-45/0/0]s</a:t>
            </a:r>
            <a:endParaRPr lang="ko-KR" altLang="en-US" sz="1400" dirty="0"/>
          </a:p>
        </p:txBody>
      </p:sp>
      <p:cxnSp>
        <p:nvCxnSpPr>
          <p:cNvPr id="25" name="직선 화살표 연결선 24"/>
          <p:cNvCxnSpPr/>
          <p:nvPr/>
        </p:nvCxnSpPr>
        <p:spPr>
          <a:xfrm flipV="1">
            <a:off x="3403416" y="1844825"/>
            <a:ext cx="2294072" cy="366835"/>
          </a:xfrm>
          <a:prstGeom prst="straightConnector1">
            <a:avLst/>
          </a:prstGeom>
          <a:ln>
            <a:solidFill>
              <a:srgbClr val="FF0000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화살표 연결선 26"/>
          <p:cNvCxnSpPr/>
          <p:nvPr/>
        </p:nvCxnSpPr>
        <p:spPr>
          <a:xfrm>
            <a:off x="2123728" y="3159634"/>
            <a:ext cx="800897" cy="476743"/>
          </a:xfrm>
          <a:prstGeom prst="straightConnector1">
            <a:avLst/>
          </a:prstGeom>
          <a:ln>
            <a:solidFill>
              <a:srgbClr val="FF0000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5915577" y="5733169"/>
            <a:ext cx="31967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/>
              <a:t>* </a:t>
            </a:r>
            <a:r>
              <a:rPr lang="ko-KR" altLang="en-US" sz="1400" dirty="0" smtClean="0"/>
              <a:t>자세한 치수는 </a:t>
            </a:r>
            <a:r>
              <a:rPr lang="en-US" altLang="ko-KR" sz="1400" dirty="0" smtClean="0"/>
              <a:t>3D </a:t>
            </a:r>
            <a:r>
              <a:rPr lang="ko-KR" altLang="en-US" sz="1400" dirty="0" smtClean="0"/>
              <a:t>모델링 파일 참조</a:t>
            </a:r>
            <a:endParaRPr lang="en-US" altLang="ko-KR" sz="1400" dirty="0" smtClean="0"/>
          </a:p>
          <a:p>
            <a:r>
              <a:rPr lang="en-US" altLang="ko-KR" sz="1400" dirty="0" smtClean="0"/>
              <a:t>  (</a:t>
            </a:r>
            <a:r>
              <a:rPr lang="ko-KR" altLang="en-US" sz="1400" dirty="0" err="1" smtClean="0"/>
              <a:t>요청시</a:t>
            </a:r>
            <a:r>
              <a:rPr lang="ko-KR" altLang="en-US" sz="1400" dirty="0" smtClean="0"/>
              <a:t> 모델 제공</a:t>
            </a:r>
            <a:r>
              <a:rPr lang="en-US" altLang="ko-KR" sz="1400" dirty="0" smtClean="0"/>
              <a:t>)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23495731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ko-KR" altLang="en-US" dirty="0" err="1"/>
              <a:t>블레이드</a:t>
            </a:r>
            <a:r>
              <a:rPr lang="ko-KR" altLang="en-US" dirty="0"/>
              <a:t> 형상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ko-KR" altLang="en-US" dirty="0" err="1"/>
              <a:t>블레이드의</a:t>
            </a:r>
            <a:r>
              <a:rPr lang="ko-KR" altLang="en-US" dirty="0"/>
              <a:t> 세부구성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7"/>
          </p:nvPr>
        </p:nvSpPr>
        <p:spPr>
          <a:xfrm>
            <a:off x="360040" y="1124149"/>
            <a:ext cx="8388424" cy="432107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ko-KR" altLang="en-US" sz="1600" dirty="0" smtClean="0"/>
              <a:t>후방 </a:t>
            </a:r>
            <a:r>
              <a:rPr lang="ko-KR" altLang="en-US" sz="1600" dirty="0" err="1" smtClean="0"/>
              <a:t>스파</a:t>
            </a:r>
            <a:endParaRPr lang="en-US" altLang="ko-KR" sz="1600" dirty="0" smtClean="0"/>
          </a:p>
          <a:p>
            <a:pPr lvl="1"/>
            <a:r>
              <a:rPr lang="ko-KR" altLang="en-US" sz="1400" dirty="0" smtClean="0"/>
              <a:t> </a:t>
            </a:r>
            <a:r>
              <a:rPr lang="en-US" altLang="ko-KR" sz="1400" dirty="0" smtClean="0"/>
              <a:t>C </a:t>
            </a:r>
            <a:r>
              <a:rPr lang="ko-KR" altLang="en-US" sz="1400" dirty="0" smtClean="0"/>
              <a:t>형 단면</a:t>
            </a:r>
            <a:endParaRPr lang="en-US" altLang="ko-KR" sz="1400" dirty="0" smtClean="0"/>
          </a:p>
          <a:p>
            <a:pPr lvl="1"/>
            <a:r>
              <a:rPr lang="en-US" altLang="ko-KR" sz="1400" dirty="0"/>
              <a:t> </a:t>
            </a:r>
            <a:r>
              <a:rPr lang="ko-KR" altLang="en-US" sz="1400" dirty="0" smtClean="0"/>
              <a:t>두께 </a:t>
            </a:r>
            <a:r>
              <a:rPr lang="en-US" altLang="ko-KR" sz="1400" dirty="0" smtClean="0"/>
              <a:t>: 0.8 mm (4 ply)</a:t>
            </a:r>
          </a:p>
          <a:p>
            <a:pPr lvl="1"/>
            <a:r>
              <a:rPr lang="en-US" altLang="ko-KR" sz="1400" dirty="0"/>
              <a:t> </a:t>
            </a:r>
            <a:r>
              <a:rPr lang="ko-KR" altLang="en-US" sz="1400" dirty="0" smtClean="0"/>
              <a:t>패턴 </a:t>
            </a:r>
            <a:r>
              <a:rPr lang="en-US" altLang="ko-KR" sz="1400" dirty="0" smtClean="0"/>
              <a:t>: [0/45/-45/0]</a:t>
            </a:r>
          </a:p>
          <a:p>
            <a:pPr lvl="1"/>
            <a:r>
              <a:rPr lang="en-US" altLang="ko-KR" sz="1400" dirty="0"/>
              <a:t> UD carbon </a:t>
            </a:r>
            <a:r>
              <a:rPr lang="en-US" altLang="ko-KR" sz="1400" dirty="0" smtClean="0"/>
              <a:t>composite</a:t>
            </a:r>
            <a:endParaRPr lang="en-US" altLang="ko-KR" sz="1400" dirty="0"/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F60B8A-B46A-48BC-AF46-A3F3309CAEE6}" type="slidenum">
              <a:rPr lang="ko-KR" altLang="en-US" smtClean="0"/>
              <a:pPr>
                <a:defRPr/>
              </a:pPr>
              <a:t>8</a:t>
            </a:fld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75" t="6104" r="20075" b="9130"/>
          <a:stretch/>
        </p:blipFill>
        <p:spPr>
          <a:xfrm>
            <a:off x="3537248" y="1772816"/>
            <a:ext cx="4320480" cy="40324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915577" y="5733169"/>
            <a:ext cx="31967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/>
              <a:t>* </a:t>
            </a:r>
            <a:r>
              <a:rPr lang="ko-KR" altLang="en-US" sz="1400" dirty="0" smtClean="0"/>
              <a:t>자세한 치수는 </a:t>
            </a:r>
            <a:r>
              <a:rPr lang="en-US" altLang="ko-KR" sz="1400" dirty="0" smtClean="0"/>
              <a:t>3D </a:t>
            </a:r>
            <a:r>
              <a:rPr lang="ko-KR" altLang="en-US" sz="1400" dirty="0" smtClean="0"/>
              <a:t>모델링 파일 참조</a:t>
            </a:r>
            <a:endParaRPr lang="en-US" altLang="ko-KR" sz="1400" dirty="0" smtClean="0"/>
          </a:p>
          <a:p>
            <a:r>
              <a:rPr lang="en-US" altLang="ko-KR" sz="1400" dirty="0" smtClean="0"/>
              <a:t>  (</a:t>
            </a:r>
            <a:r>
              <a:rPr lang="ko-KR" altLang="en-US" sz="1400" dirty="0" err="1" smtClean="0"/>
              <a:t>요청시</a:t>
            </a:r>
            <a:r>
              <a:rPr lang="ko-KR" altLang="en-US" sz="1400" dirty="0" smtClean="0"/>
              <a:t> 모델 제공</a:t>
            </a:r>
            <a:r>
              <a:rPr lang="en-US" altLang="ko-KR" sz="1400" dirty="0" smtClean="0"/>
              <a:t>)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6573589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ko-KR" altLang="en-US" dirty="0" err="1"/>
              <a:t>블레이드</a:t>
            </a:r>
            <a:r>
              <a:rPr lang="ko-KR" altLang="en-US" dirty="0"/>
              <a:t> 형상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ko-KR" altLang="en-US" dirty="0" err="1"/>
              <a:t>블레이드의</a:t>
            </a:r>
            <a:r>
              <a:rPr lang="ko-KR" altLang="en-US" dirty="0"/>
              <a:t> 세부구성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7"/>
          </p:nvPr>
        </p:nvSpPr>
        <p:spPr>
          <a:xfrm>
            <a:off x="360040" y="1124149"/>
            <a:ext cx="8388424" cy="432107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ko-KR" sz="1600" dirty="0" smtClean="0"/>
              <a:t> </a:t>
            </a:r>
            <a:r>
              <a:rPr lang="ko-KR" altLang="en-US" sz="1600" dirty="0" err="1" smtClean="0"/>
              <a:t>리브</a:t>
            </a:r>
            <a:endParaRPr lang="en-US" altLang="ko-KR" sz="1600" dirty="0" smtClean="0"/>
          </a:p>
          <a:p>
            <a:pPr lvl="1"/>
            <a:r>
              <a:rPr lang="ko-KR" altLang="en-US" sz="1400" dirty="0" smtClean="0"/>
              <a:t> </a:t>
            </a:r>
            <a:r>
              <a:rPr lang="en-US" altLang="ko-KR" sz="1400" dirty="0" smtClean="0"/>
              <a:t>L </a:t>
            </a:r>
            <a:r>
              <a:rPr lang="ko-KR" altLang="en-US" sz="1400" dirty="0" smtClean="0"/>
              <a:t>형 단면</a:t>
            </a:r>
            <a:r>
              <a:rPr lang="en-US" altLang="ko-KR" sz="1400" dirty="0" smtClean="0"/>
              <a:t>, 119</a:t>
            </a:r>
            <a:r>
              <a:rPr lang="ko-KR" altLang="en-US" sz="1400" dirty="0" smtClean="0"/>
              <a:t>종</a:t>
            </a:r>
            <a:r>
              <a:rPr lang="en-US" altLang="ko-KR" sz="1400" dirty="0" smtClean="0"/>
              <a:t>(</a:t>
            </a:r>
            <a:r>
              <a:rPr lang="ko-KR" altLang="en-US" sz="1400" dirty="0" err="1" smtClean="0"/>
              <a:t>앞전</a:t>
            </a:r>
            <a:r>
              <a:rPr lang="ko-KR" altLang="en-US" sz="1400" dirty="0" smtClean="0"/>
              <a:t> </a:t>
            </a:r>
            <a:r>
              <a:rPr lang="en-US" altLang="ko-KR" sz="1400" dirty="0" smtClean="0"/>
              <a:t>59</a:t>
            </a:r>
            <a:r>
              <a:rPr lang="ko-KR" altLang="en-US" sz="1400" dirty="0" smtClean="0"/>
              <a:t>종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중간 </a:t>
            </a:r>
            <a:r>
              <a:rPr lang="en-US" altLang="ko-KR" sz="1400" dirty="0" smtClean="0"/>
              <a:t>30</a:t>
            </a:r>
            <a:r>
              <a:rPr lang="ko-KR" altLang="en-US" sz="1400" dirty="0" smtClean="0"/>
              <a:t>종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뒷전 </a:t>
            </a:r>
            <a:r>
              <a:rPr lang="en-US" altLang="ko-KR" sz="1400" dirty="0" smtClean="0"/>
              <a:t>30</a:t>
            </a:r>
            <a:r>
              <a:rPr lang="ko-KR" altLang="en-US" sz="1400" dirty="0" smtClean="0"/>
              <a:t>종</a:t>
            </a:r>
            <a:r>
              <a:rPr lang="en-US" altLang="ko-KR" sz="1400" dirty="0" smtClean="0"/>
              <a:t>)</a:t>
            </a:r>
          </a:p>
          <a:p>
            <a:pPr lvl="1"/>
            <a:r>
              <a:rPr lang="en-US" altLang="ko-KR" sz="1400" dirty="0"/>
              <a:t> </a:t>
            </a:r>
            <a:r>
              <a:rPr lang="ko-KR" altLang="en-US" sz="1400" dirty="0" smtClean="0"/>
              <a:t>두께 </a:t>
            </a:r>
            <a:r>
              <a:rPr lang="en-US" altLang="ko-KR" sz="1400" dirty="0" smtClean="0"/>
              <a:t>: 0.6 mm (3 ply)</a:t>
            </a:r>
          </a:p>
          <a:p>
            <a:pPr lvl="1"/>
            <a:r>
              <a:rPr lang="en-US" altLang="ko-KR" sz="1400" dirty="0"/>
              <a:t> </a:t>
            </a:r>
            <a:r>
              <a:rPr lang="ko-KR" altLang="en-US" sz="1400" dirty="0" smtClean="0"/>
              <a:t>패턴 </a:t>
            </a:r>
            <a:r>
              <a:rPr lang="en-US" altLang="ko-KR" sz="1400" dirty="0" smtClean="0"/>
              <a:t>: [45/-45/0] (fabric)</a:t>
            </a:r>
          </a:p>
          <a:p>
            <a:pPr>
              <a:lnSpc>
                <a:spcPct val="150000"/>
              </a:lnSpc>
            </a:pPr>
            <a:endParaRPr lang="en-US" altLang="ko-KR" sz="1600" dirty="0" smtClean="0"/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F60B8A-B46A-48BC-AF46-A3F3309CAEE6}" type="slidenum">
              <a:rPr lang="ko-KR" altLang="en-US" smtClean="0"/>
              <a:pPr>
                <a:defRPr/>
              </a:pPr>
              <a:t>9</a:t>
            </a:fld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88" t="22754" r="53150" b="30322"/>
          <a:stretch/>
        </p:blipFill>
        <p:spPr>
          <a:xfrm>
            <a:off x="179512" y="2636912"/>
            <a:ext cx="1944216" cy="2232248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38" t="28808" r="31887" b="25781"/>
          <a:stretch/>
        </p:blipFill>
        <p:spPr>
          <a:xfrm>
            <a:off x="1735196" y="2946376"/>
            <a:ext cx="2448272" cy="2160240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175" t="46973" r="19288" b="30322"/>
          <a:stretch/>
        </p:blipFill>
        <p:spPr>
          <a:xfrm>
            <a:off x="3923928" y="3861048"/>
            <a:ext cx="1512168" cy="1080120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63" r="32888"/>
          <a:stretch/>
        </p:blipFill>
        <p:spPr>
          <a:xfrm rot="20908734">
            <a:off x="5147089" y="1193003"/>
            <a:ext cx="3652967" cy="4757111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53188" y="4869160"/>
            <a:ext cx="9941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dirty="0" err="1" smtClean="0">
                <a:latin typeface="+mn-lt"/>
              </a:rPr>
              <a:t>Rib,Leading</a:t>
            </a:r>
            <a:endParaRPr lang="ko-KR" altLang="en-US" sz="1200" dirty="0">
              <a:latin typeface="+mn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845813" y="5209888"/>
            <a:ext cx="9300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dirty="0" err="1" smtClean="0">
                <a:latin typeface="+mn-lt"/>
              </a:rPr>
              <a:t>Rib,Middle</a:t>
            </a:r>
            <a:endParaRPr lang="ko-KR" altLang="en-US" sz="1200" dirty="0">
              <a:latin typeface="+mn-lt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716235" y="5019058"/>
            <a:ext cx="9444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dirty="0" err="1" smtClean="0">
                <a:latin typeface="+mn-lt"/>
              </a:rPr>
              <a:t>Rib,Trailing</a:t>
            </a:r>
            <a:endParaRPr lang="ko-KR" altLang="en-US" sz="1200" dirty="0">
              <a:latin typeface="+mn-lt"/>
            </a:endParaRPr>
          </a:p>
        </p:txBody>
      </p:sp>
      <p:cxnSp>
        <p:nvCxnSpPr>
          <p:cNvPr id="14" name="직선 화살표 연결선 13"/>
          <p:cNvCxnSpPr>
            <a:stCxn id="11" idx="0"/>
          </p:cNvCxnSpPr>
          <p:nvPr/>
        </p:nvCxnSpPr>
        <p:spPr>
          <a:xfrm flipV="1">
            <a:off x="950280" y="4574655"/>
            <a:ext cx="169013" cy="29450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화살표 연결선 14"/>
          <p:cNvCxnSpPr>
            <a:stCxn id="12" idx="0"/>
          </p:cNvCxnSpPr>
          <p:nvPr/>
        </p:nvCxnSpPr>
        <p:spPr>
          <a:xfrm flipV="1">
            <a:off x="2310845" y="4954606"/>
            <a:ext cx="154885" cy="25528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화살표 연결선 15"/>
          <p:cNvCxnSpPr>
            <a:stCxn id="13" idx="0"/>
          </p:cNvCxnSpPr>
          <p:nvPr/>
        </p:nvCxnSpPr>
        <p:spPr>
          <a:xfrm flipV="1">
            <a:off x="4188480" y="4681227"/>
            <a:ext cx="78708" cy="33783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5915577" y="5733169"/>
            <a:ext cx="31967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/>
              <a:t>* </a:t>
            </a:r>
            <a:r>
              <a:rPr lang="ko-KR" altLang="en-US" sz="1400" dirty="0" smtClean="0"/>
              <a:t>자세한 치수는 </a:t>
            </a:r>
            <a:r>
              <a:rPr lang="en-US" altLang="ko-KR" sz="1400" dirty="0" smtClean="0"/>
              <a:t>3D </a:t>
            </a:r>
            <a:r>
              <a:rPr lang="ko-KR" altLang="en-US" sz="1400" dirty="0" smtClean="0"/>
              <a:t>모델링 파일 참조</a:t>
            </a:r>
            <a:endParaRPr lang="en-US" altLang="ko-KR" sz="1400" dirty="0" smtClean="0"/>
          </a:p>
          <a:p>
            <a:r>
              <a:rPr lang="en-US" altLang="ko-KR" sz="1400" dirty="0" smtClean="0"/>
              <a:t>  (</a:t>
            </a:r>
            <a:r>
              <a:rPr lang="ko-KR" altLang="en-US" sz="1400" dirty="0" err="1" smtClean="0"/>
              <a:t>요청시</a:t>
            </a:r>
            <a:r>
              <a:rPr lang="ko-KR" altLang="en-US" sz="1400" dirty="0" smtClean="0"/>
              <a:t> 모델 제공</a:t>
            </a:r>
            <a:r>
              <a:rPr lang="en-US" altLang="ko-KR" sz="1400" dirty="0" smtClean="0"/>
              <a:t>)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7838653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ko-KR" altLang="en-US" dirty="0" err="1"/>
              <a:t>블레이드</a:t>
            </a:r>
            <a:r>
              <a:rPr lang="ko-KR" altLang="en-US" dirty="0"/>
              <a:t> 형상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ko-KR" altLang="en-US" dirty="0" err="1"/>
              <a:t>블레이드의</a:t>
            </a:r>
            <a:r>
              <a:rPr lang="ko-KR" altLang="en-US" dirty="0"/>
              <a:t> 세부구성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7"/>
          </p:nvPr>
        </p:nvSpPr>
        <p:spPr>
          <a:xfrm>
            <a:off x="360040" y="1124149"/>
            <a:ext cx="8388424" cy="5041155"/>
          </a:xfrm>
        </p:spPr>
        <p:txBody>
          <a:bodyPr/>
          <a:lstStyle/>
          <a:p>
            <a:r>
              <a:rPr lang="ko-KR" altLang="en-US" sz="1600" dirty="0" smtClean="0"/>
              <a:t> 루트</a:t>
            </a:r>
            <a:endParaRPr lang="en-US" altLang="ko-KR" sz="1600" dirty="0" smtClean="0"/>
          </a:p>
          <a:p>
            <a:pPr lvl="1"/>
            <a:r>
              <a:rPr lang="ko-KR" altLang="en-US" sz="1400" dirty="0" smtClean="0"/>
              <a:t>두께 </a:t>
            </a:r>
            <a:r>
              <a:rPr lang="en-US" altLang="ko-KR" sz="1400" dirty="0" smtClean="0"/>
              <a:t>: 3.4 mm (17 ply)</a:t>
            </a:r>
          </a:p>
          <a:p>
            <a:pPr lvl="1"/>
            <a:r>
              <a:rPr lang="ko-KR" altLang="en-US" sz="1400" dirty="0" smtClean="0"/>
              <a:t>패턴 </a:t>
            </a:r>
            <a:r>
              <a:rPr lang="en-US" altLang="ko-KR" sz="1400" dirty="0" smtClean="0"/>
              <a:t>: [0/0/45/-45/(0)</a:t>
            </a:r>
            <a:r>
              <a:rPr lang="en-US" altLang="ko-KR" sz="1400" baseline="-25000" dirty="0" smtClean="0"/>
              <a:t>5</a:t>
            </a:r>
            <a:r>
              <a:rPr lang="en-US" altLang="ko-KR" sz="1400" dirty="0" smtClean="0"/>
              <a:t>/-45/45/(0)</a:t>
            </a:r>
            <a:r>
              <a:rPr lang="en-US" altLang="ko-KR" sz="1400" baseline="-25000" dirty="0" smtClean="0"/>
              <a:t>6</a:t>
            </a:r>
            <a:r>
              <a:rPr lang="en-US" altLang="ko-KR" sz="1400" dirty="0" smtClean="0"/>
              <a:t>]</a:t>
            </a:r>
          </a:p>
          <a:p>
            <a:pPr lvl="1"/>
            <a:r>
              <a:rPr lang="en-US" altLang="ko-KR" sz="1400" dirty="0" smtClean="0"/>
              <a:t>UD, Fabric</a:t>
            </a:r>
          </a:p>
          <a:p>
            <a:endParaRPr lang="en-US" altLang="ko-KR" sz="1600" dirty="0" smtClean="0"/>
          </a:p>
          <a:p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스트링거</a:t>
            </a:r>
            <a:endParaRPr lang="en-US" altLang="ko-KR" sz="1600" dirty="0" smtClean="0"/>
          </a:p>
          <a:p>
            <a:pPr lvl="1"/>
            <a:r>
              <a:rPr lang="ko-KR" altLang="en-US" sz="1400" dirty="0" smtClean="0"/>
              <a:t>두께 </a:t>
            </a:r>
            <a:r>
              <a:rPr lang="en-US" altLang="ko-KR" sz="1400" dirty="0" smtClean="0"/>
              <a:t>: 0.2 </a:t>
            </a:r>
            <a:r>
              <a:rPr lang="en-US" altLang="ko-KR" sz="1400" dirty="0"/>
              <a:t>mm (1 ply, 45deg</a:t>
            </a:r>
            <a:r>
              <a:rPr lang="en-US" altLang="ko-KR" sz="1400" dirty="0" smtClean="0"/>
              <a:t>)</a:t>
            </a:r>
          </a:p>
          <a:p>
            <a:pPr lvl="1"/>
            <a:r>
              <a:rPr lang="en-US" altLang="ko-KR" sz="1400" dirty="0" smtClean="0"/>
              <a:t>Fabric</a:t>
            </a:r>
          </a:p>
          <a:p>
            <a:endParaRPr lang="en-US" altLang="ko-KR" sz="1600" dirty="0"/>
          </a:p>
          <a:p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메인스파</a:t>
            </a: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본딩</a:t>
            </a:r>
            <a:r>
              <a:rPr lang="ko-KR" altLang="en-US" sz="1600" dirty="0" smtClean="0"/>
              <a:t> 파트</a:t>
            </a:r>
            <a:endParaRPr lang="en-US" altLang="ko-KR" sz="1600" dirty="0" smtClean="0"/>
          </a:p>
          <a:p>
            <a:pPr lvl="1"/>
            <a:r>
              <a:rPr lang="ko-KR" altLang="en-US" sz="1400" dirty="0"/>
              <a:t>두께 </a:t>
            </a:r>
            <a:r>
              <a:rPr lang="en-US" altLang="ko-KR" sz="1400" dirty="0"/>
              <a:t>: </a:t>
            </a:r>
            <a:r>
              <a:rPr lang="en-US" altLang="ko-KR" sz="1400" dirty="0" smtClean="0"/>
              <a:t>2.4 </a:t>
            </a:r>
            <a:r>
              <a:rPr lang="en-US" altLang="ko-KR" sz="1400" dirty="0"/>
              <a:t>mm (</a:t>
            </a:r>
            <a:r>
              <a:rPr lang="en-US" altLang="ko-KR" sz="1400" dirty="0" smtClean="0"/>
              <a:t>12 </a:t>
            </a:r>
            <a:r>
              <a:rPr lang="en-US" altLang="ko-KR" sz="1400" dirty="0"/>
              <a:t>ply)</a:t>
            </a:r>
          </a:p>
          <a:p>
            <a:pPr lvl="1"/>
            <a:r>
              <a:rPr lang="ko-KR" altLang="en-US" sz="1400" dirty="0"/>
              <a:t>패턴 </a:t>
            </a:r>
            <a:r>
              <a:rPr lang="en-US" altLang="ko-KR" sz="1400" dirty="0"/>
              <a:t>: [0/0/45/-45/(</a:t>
            </a:r>
            <a:r>
              <a:rPr lang="en-US" altLang="ko-KR" sz="1400" dirty="0" smtClean="0"/>
              <a:t>0)</a:t>
            </a:r>
            <a:r>
              <a:rPr lang="en-US" altLang="ko-KR" sz="1400" baseline="-25000" dirty="0" smtClean="0"/>
              <a:t>4</a:t>
            </a:r>
            <a:r>
              <a:rPr lang="en-US" altLang="ko-KR" sz="1400" dirty="0" smtClean="0"/>
              <a:t>/-45/45/0/0]</a:t>
            </a:r>
            <a:endParaRPr lang="en-US" altLang="ko-KR" sz="1400" dirty="0"/>
          </a:p>
          <a:p>
            <a:pPr lvl="1"/>
            <a:r>
              <a:rPr lang="en-US" altLang="ko-KR" sz="1400" dirty="0" smtClean="0"/>
              <a:t>UD</a:t>
            </a:r>
            <a:endParaRPr lang="en-US" altLang="ko-KR" sz="1400" dirty="0"/>
          </a:p>
          <a:p>
            <a:endParaRPr lang="en-US" altLang="ko-KR" sz="1600" dirty="0" smtClean="0"/>
          </a:p>
          <a:p>
            <a:r>
              <a:rPr lang="ko-KR" altLang="en-US" sz="1600" dirty="0"/>
              <a:t> </a:t>
            </a:r>
            <a:r>
              <a:rPr lang="ko-KR" altLang="en-US" sz="1600" dirty="0" smtClean="0"/>
              <a:t>팁</a:t>
            </a:r>
            <a:endParaRPr lang="en-US" altLang="ko-KR" sz="1600" dirty="0"/>
          </a:p>
          <a:p>
            <a:pPr lvl="1"/>
            <a:r>
              <a:rPr lang="ko-KR" altLang="en-US" sz="1400" dirty="0"/>
              <a:t>두께 </a:t>
            </a:r>
            <a:r>
              <a:rPr lang="en-US" altLang="ko-KR" sz="1400" dirty="0"/>
              <a:t>: </a:t>
            </a:r>
            <a:r>
              <a:rPr lang="en-US" altLang="ko-KR" sz="1400" dirty="0" smtClean="0"/>
              <a:t>0.4 </a:t>
            </a:r>
            <a:r>
              <a:rPr lang="en-US" altLang="ko-KR" sz="1400" dirty="0"/>
              <a:t>mm </a:t>
            </a:r>
            <a:r>
              <a:rPr lang="en-US" altLang="ko-KR" sz="1400" dirty="0" smtClean="0"/>
              <a:t>(2 ply, ±45)</a:t>
            </a:r>
          </a:p>
          <a:p>
            <a:pPr lvl="1"/>
            <a:r>
              <a:rPr lang="en-US" altLang="ko-KR" sz="1400" dirty="0" smtClean="0"/>
              <a:t>Fabric</a:t>
            </a:r>
            <a:endParaRPr lang="en-US" altLang="ko-KR" sz="1400" dirty="0"/>
          </a:p>
          <a:p>
            <a:endParaRPr lang="en-US" altLang="ko-KR" sz="1600" dirty="0"/>
          </a:p>
          <a:p>
            <a:endParaRPr lang="en-US" altLang="ko-KR" sz="1600" dirty="0" smtClean="0"/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F60B8A-B46A-48BC-AF46-A3F3309CAEE6}" type="slidenum">
              <a:rPr lang="ko-KR" altLang="en-US" smtClean="0"/>
              <a:pPr>
                <a:defRPr/>
              </a:pPr>
              <a:t>10</a:t>
            </a:fld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75" t="28808" r="37400" b="27295"/>
          <a:stretch/>
        </p:blipFill>
        <p:spPr>
          <a:xfrm>
            <a:off x="4932040" y="817751"/>
            <a:ext cx="2055677" cy="1568782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50" t="37891" r="42913" b="39403"/>
          <a:stretch/>
        </p:blipFill>
        <p:spPr>
          <a:xfrm>
            <a:off x="5095783" y="5081475"/>
            <a:ext cx="1512168" cy="1080120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25" t="40918" r="43700" b="33349"/>
          <a:stretch/>
        </p:blipFill>
        <p:spPr>
          <a:xfrm>
            <a:off x="5203795" y="3802037"/>
            <a:ext cx="1296144" cy="1224136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62" t="12157" r="1964" b="31836"/>
          <a:stretch/>
        </p:blipFill>
        <p:spPr>
          <a:xfrm>
            <a:off x="4357631" y="2268610"/>
            <a:ext cx="3204494" cy="131740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915577" y="5733169"/>
            <a:ext cx="31967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/>
              <a:t>* </a:t>
            </a:r>
            <a:r>
              <a:rPr lang="ko-KR" altLang="en-US" sz="1400" dirty="0" smtClean="0"/>
              <a:t>자세한 치수는 </a:t>
            </a:r>
            <a:r>
              <a:rPr lang="en-US" altLang="ko-KR" sz="1400" dirty="0" smtClean="0"/>
              <a:t>3D </a:t>
            </a:r>
            <a:r>
              <a:rPr lang="ko-KR" altLang="en-US" sz="1400" dirty="0" smtClean="0"/>
              <a:t>모델링 파일 참조</a:t>
            </a:r>
            <a:endParaRPr lang="en-US" altLang="ko-KR" sz="1400" dirty="0" smtClean="0"/>
          </a:p>
          <a:p>
            <a:r>
              <a:rPr lang="en-US" altLang="ko-KR" sz="1400" dirty="0" smtClean="0"/>
              <a:t>  (</a:t>
            </a:r>
            <a:r>
              <a:rPr lang="ko-KR" altLang="en-US" sz="1400" dirty="0" err="1" smtClean="0"/>
              <a:t>요청시</a:t>
            </a:r>
            <a:r>
              <a:rPr lang="ko-KR" altLang="en-US" sz="1400" dirty="0" smtClean="0"/>
              <a:t> 모델 제공</a:t>
            </a:r>
            <a:r>
              <a:rPr lang="en-US" altLang="ko-KR" sz="1400" dirty="0" smtClean="0"/>
              <a:t>)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6563436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ko-KR" altLang="en-US" dirty="0" err="1"/>
              <a:t>블레이드</a:t>
            </a:r>
            <a:r>
              <a:rPr lang="ko-KR" altLang="en-US" dirty="0"/>
              <a:t> 형상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ko-KR" altLang="en-US" dirty="0" smtClean="0"/>
              <a:t>적용 소재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7"/>
          </p:nvPr>
        </p:nvSpPr>
        <p:spPr>
          <a:xfrm>
            <a:off x="360040" y="1124149"/>
            <a:ext cx="8388424" cy="504115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ko-KR" altLang="en-US" sz="1600" dirty="0" smtClean="0"/>
              <a:t> </a:t>
            </a:r>
            <a:r>
              <a:rPr lang="en-US" altLang="ko-KR" sz="1600" dirty="0" smtClean="0"/>
              <a:t>Carbon </a:t>
            </a:r>
            <a:r>
              <a:rPr lang="en-US" altLang="ko-KR" sz="1600" dirty="0" err="1" smtClean="0"/>
              <a:t>prepreg</a:t>
            </a:r>
            <a:endParaRPr lang="en-US" altLang="ko-KR" sz="1600" dirty="0" smtClean="0"/>
          </a:p>
          <a:p>
            <a:pPr lvl="1">
              <a:lnSpc>
                <a:spcPct val="150000"/>
              </a:lnSpc>
            </a:pPr>
            <a:r>
              <a:rPr lang="en-US" altLang="ko-KR" sz="1400" dirty="0" smtClean="0"/>
              <a:t>UD : LCH250NS</a:t>
            </a:r>
          </a:p>
          <a:p>
            <a:pPr lvl="1">
              <a:lnSpc>
                <a:spcPct val="150000"/>
              </a:lnSpc>
            </a:pPr>
            <a:r>
              <a:rPr lang="en-US" altLang="ko-KR" sz="1400" dirty="0" smtClean="0"/>
              <a:t>Fabric : CF3327EPC</a:t>
            </a:r>
          </a:p>
          <a:p>
            <a:pPr>
              <a:lnSpc>
                <a:spcPct val="150000"/>
              </a:lnSpc>
            </a:pPr>
            <a:endParaRPr lang="en-US" altLang="ko-KR" sz="1600" dirty="0" smtClean="0"/>
          </a:p>
          <a:p>
            <a:pPr>
              <a:lnSpc>
                <a:spcPct val="150000"/>
              </a:lnSpc>
            </a:pPr>
            <a:r>
              <a:rPr lang="ko-KR" altLang="en-US" sz="1600" dirty="0" smtClean="0"/>
              <a:t> </a:t>
            </a:r>
            <a:r>
              <a:rPr lang="en-US" altLang="ko-KR" sz="1600" dirty="0" smtClean="0"/>
              <a:t>Adhesive</a:t>
            </a:r>
          </a:p>
          <a:p>
            <a:pPr lvl="1">
              <a:lnSpc>
                <a:spcPct val="150000"/>
              </a:lnSpc>
            </a:pPr>
            <a:r>
              <a:rPr lang="en-US" altLang="ko-KR" sz="1400" dirty="0" err="1" smtClean="0"/>
              <a:t>Hysol</a:t>
            </a:r>
            <a:r>
              <a:rPr lang="en-US" altLang="ko-KR" sz="1400" dirty="0" smtClean="0"/>
              <a:t> EA 9394</a:t>
            </a:r>
            <a:endParaRPr lang="en-US" altLang="ko-KR" sz="1600" dirty="0"/>
          </a:p>
          <a:p>
            <a:pPr>
              <a:lnSpc>
                <a:spcPct val="150000"/>
              </a:lnSpc>
            </a:pPr>
            <a:endParaRPr lang="en-US" altLang="ko-KR" sz="1600" dirty="0"/>
          </a:p>
          <a:p>
            <a:pPr>
              <a:lnSpc>
                <a:spcPct val="150000"/>
              </a:lnSpc>
            </a:pPr>
            <a:endParaRPr lang="en-US" altLang="ko-KR" sz="1600" dirty="0" smtClean="0"/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F60B8A-B46A-48BC-AF46-A3F3309CAEE6}" type="slidenum">
              <a:rPr lang="ko-KR" altLang="en-US" smtClean="0"/>
              <a:pPr>
                <a:defRPr/>
              </a:pPr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06105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ko-KR" altLang="en-US" dirty="0" err="1"/>
              <a:t>블레이드</a:t>
            </a:r>
            <a:r>
              <a:rPr lang="ko-KR" altLang="en-US" dirty="0"/>
              <a:t> 형상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ko-KR" altLang="en-US" dirty="0" err="1" smtClean="0"/>
              <a:t>블레이드</a:t>
            </a:r>
            <a:r>
              <a:rPr lang="ko-KR" altLang="en-US" dirty="0" smtClean="0"/>
              <a:t> 조립 구성도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7"/>
          </p:nvPr>
        </p:nvSpPr>
        <p:spPr>
          <a:xfrm>
            <a:off x="360040" y="1124149"/>
            <a:ext cx="8388424" cy="432107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블레이드</a:t>
            </a: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구성품</a:t>
            </a:r>
            <a:r>
              <a:rPr lang="ko-KR" altLang="en-US" sz="1600" dirty="0" smtClean="0"/>
              <a:t> 조립</a:t>
            </a:r>
            <a:endParaRPr lang="en-US" altLang="ko-KR" sz="1600" dirty="0" smtClean="0"/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F60B8A-B46A-48BC-AF46-A3F3309CAEE6}" type="slidenum">
              <a:rPr lang="ko-KR" altLang="en-US" smtClean="0"/>
              <a:pPr>
                <a:defRPr/>
              </a:pPr>
              <a:t>12</a:t>
            </a:fld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88" t="4541" r="33462"/>
          <a:stretch/>
        </p:blipFill>
        <p:spPr>
          <a:xfrm>
            <a:off x="1300342" y="1628800"/>
            <a:ext cx="3168352" cy="4541087"/>
          </a:xfrm>
          <a:prstGeom prst="rect">
            <a:avLst/>
          </a:prstGeom>
        </p:spPr>
      </p:pic>
      <p:sp>
        <p:nvSpPr>
          <p:cNvPr id="29" name="오른쪽 화살표 28"/>
          <p:cNvSpPr/>
          <p:nvPr/>
        </p:nvSpPr>
        <p:spPr>
          <a:xfrm>
            <a:off x="4496250" y="4143866"/>
            <a:ext cx="1471355" cy="403054"/>
          </a:xfrm>
          <a:prstGeom prst="rightArrow">
            <a:avLst>
              <a:gd name="adj1" fmla="val 50000"/>
              <a:gd name="adj2" fmla="val 9781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TextBox 29"/>
          <p:cNvSpPr txBox="1"/>
          <p:nvPr/>
        </p:nvSpPr>
        <p:spPr>
          <a:xfrm>
            <a:off x="4496250" y="2684488"/>
            <a:ext cx="9941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dirty="0" err="1" smtClean="0">
                <a:latin typeface="+mn-lt"/>
              </a:rPr>
              <a:t>Rib,Leading</a:t>
            </a:r>
            <a:endParaRPr lang="en-US" altLang="ko-KR" sz="1200" dirty="0" smtClean="0">
              <a:latin typeface="+mn-lt"/>
            </a:endParaRPr>
          </a:p>
        </p:txBody>
      </p:sp>
      <p:cxnSp>
        <p:nvCxnSpPr>
          <p:cNvPr id="31" name="직선 화살표 연결선 30"/>
          <p:cNvCxnSpPr>
            <a:stCxn id="30" idx="1"/>
          </p:cNvCxnSpPr>
          <p:nvPr/>
        </p:nvCxnSpPr>
        <p:spPr>
          <a:xfrm flipH="1">
            <a:off x="3046298" y="2822988"/>
            <a:ext cx="1449952" cy="12869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3753224" y="4735105"/>
            <a:ext cx="7168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dirty="0" smtClean="0">
                <a:latin typeface="+mn-lt"/>
              </a:rPr>
              <a:t>stringer</a:t>
            </a:r>
          </a:p>
        </p:txBody>
      </p:sp>
      <p:cxnSp>
        <p:nvCxnSpPr>
          <p:cNvPr id="33" name="직선 화살표 연결선 32"/>
          <p:cNvCxnSpPr>
            <a:stCxn id="32" idx="1"/>
          </p:cNvCxnSpPr>
          <p:nvPr/>
        </p:nvCxnSpPr>
        <p:spPr>
          <a:xfrm flipH="1" flipV="1">
            <a:off x="3295049" y="4609274"/>
            <a:ext cx="458175" cy="26433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1064001" y="3240898"/>
            <a:ext cx="8749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dirty="0" smtClean="0">
                <a:latin typeface="+mn-lt"/>
              </a:rPr>
              <a:t>Main spar</a:t>
            </a:r>
          </a:p>
        </p:txBody>
      </p:sp>
      <p:cxnSp>
        <p:nvCxnSpPr>
          <p:cNvPr id="35" name="직선 화살표 연결선 34"/>
          <p:cNvCxnSpPr>
            <a:stCxn id="34" idx="3"/>
          </p:cNvCxnSpPr>
          <p:nvPr/>
        </p:nvCxnSpPr>
        <p:spPr>
          <a:xfrm>
            <a:off x="1938984" y="3379398"/>
            <a:ext cx="847552" cy="39580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971600" y="3869967"/>
            <a:ext cx="8382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dirty="0" smtClean="0">
                <a:latin typeface="+mn-lt"/>
              </a:rPr>
              <a:t>Rear spar</a:t>
            </a:r>
          </a:p>
        </p:txBody>
      </p:sp>
      <p:cxnSp>
        <p:nvCxnSpPr>
          <p:cNvPr id="37" name="직선 화살표 연결선 36"/>
          <p:cNvCxnSpPr>
            <a:stCxn id="36" idx="3"/>
          </p:cNvCxnSpPr>
          <p:nvPr/>
        </p:nvCxnSpPr>
        <p:spPr>
          <a:xfrm>
            <a:off x="1809843" y="4008467"/>
            <a:ext cx="936689" cy="95877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1515033" y="2676525"/>
            <a:ext cx="6377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dirty="0" smtClean="0">
                <a:latin typeface="+mn-lt"/>
              </a:rPr>
              <a:t>C-spar</a:t>
            </a:r>
          </a:p>
        </p:txBody>
      </p:sp>
      <p:cxnSp>
        <p:nvCxnSpPr>
          <p:cNvPr id="39" name="직선 화살표 연결선 38"/>
          <p:cNvCxnSpPr>
            <a:stCxn id="38" idx="3"/>
          </p:cNvCxnSpPr>
          <p:nvPr/>
        </p:nvCxnSpPr>
        <p:spPr>
          <a:xfrm>
            <a:off x="2152773" y="2815025"/>
            <a:ext cx="643700" cy="15737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4536491" y="3075817"/>
            <a:ext cx="9300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dirty="0" err="1" smtClean="0">
                <a:latin typeface="+mn-lt"/>
              </a:rPr>
              <a:t>Rib,Middle</a:t>
            </a:r>
            <a:endParaRPr lang="en-US" altLang="ko-KR" sz="1200" dirty="0" smtClean="0">
              <a:latin typeface="+mn-lt"/>
            </a:endParaRPr>
          </a:p>
        </p:txBody>
      </p:sp>
      <p:cxnSp>
        <p:nvCxnSpPr>
          <p:cNvPr id="43" name="직선 화살표 연결선 42"/>
          <p:cNvCxnSpPr>
            <a:stCxn id="42" idx="1"/>
          </p:cNvCxnSpPr>
          <p:nvPr/>
        </p:nvCxnSpPr>
        <p:spPr>
          <a:xfrm flipH="1">
            <a:off x="3401381" y="3214317"/>
            <a:ext cx="1135110" cy="14064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4249232" y="3455343"/>
            <a:ext cx="9444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dirty="0" err="1" smtClean="0">
                <a:latin typeface="+mn-lt"/>
              </a:rPr>
              <a:t>Rib,Trailing</a:t>
            </a:r>
            <a:endParaRPr lang="en-US" altLang="ko-KR" sz="1200" dirty="0" smtClean="0">
              <a:latin typeface="+mn-lt"/>
            </a:endParaRPr>
          </a:p>
        </p:txBody>
      </p:sp>
      <p:cxnSp>
        <p:nvCxnSpPr>
          <p:cNvPr id="45" name="직선 화살표 연결선 44"/>
          <p:cNvCxnSpPr>
            <a:stCxn id="44" idx="1"/>
          </p:cNvCxnSpPr>
          <p:nvPr/>
        </p:nvCxnSpPr>
        <p:spPr>
          <a:xfrm flipH="1">
            <a:off x="3565069" y="3593843"/>
            <a:ext cx="684163" cy="14085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4796854" y="1880393"/>
            <a:ext cx="3978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 smtClean="0">
                <a:latin typeface="+mn-lt"/>
              </a:rPr>
              <a:t>Tip</a:t>
            </a:r>
          </a:p>
        </p:txBody>
      </p:sp>
      <p:cxnSp>
        <p:nvCxnSpPr>
          <p:cNvPr id="49" name="직선 화살표 연결선 48"/>
          <p:cNvCxnSpPr>
            <a:stCxn id="48" idx="1"/>
          </p:cNvCxnSpPr>
          <p:nvPr/>
        </p:nvCxnSpPr>
        <p:spPr>
          <a:xfrm flipH="1" flipV="1">
            <a:off x="4063391" y="1907483"/>
            <a:ext cx="733463" cy="11141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2796473" y="5595351"/>
            <a:ext cx="51603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 smtClean="0">
                <a:latin typeface="+mn-lt"/>
              </a:rPr>
              <a:t>Root</a:t>
            </a:r>
          </a:p>
        </p:txBody>
      </p:sp>
      <p:cxnSp>
        <p:nvCxnSpPr>
          <p:cNvPr id="52" name="직선 화살표 연결선 51"/>
          <p:cNvCxnSpPr>
            <a:stCxn id="51" idx="1"/>
          </p:cNvCxnSpPr>
          <p:nvPr/>
        </p:nvCxnSpPr>
        <p:spPr>
          <a:xfrm flipH="1" flipV="1">
            <a:off x="2063011" y="5622442"/>
            <a:ext cx="733462" cy="11140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4673396" y="4216545"/>
            <a:ext cx="4924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 smtClean="0">
                <a:solidFill>
                  <a:schemeClr val="bg1"/>
                </a:solidFill>
                <a:latin typeface="+mn-lt"/>
              </a:rPr>
              <a:t>조립</a:t>
            </a:r>
            <a:endParaRPr lang="en-US" altLang="ko-KR" sz="1200" dirty="0" smtClean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63" t="7617" r="38975" b="4589"/>
          <a:stretch/>
        </p:blipFill>
        <p:spPr>
          <a:xfrm>
            <a:off x="5608793" y="1576036"/>
            <a:ext cx="2520280" cy="4176464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5915577" y="5733169"/>
            <a:ext cx="31967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/>
              <a:t>* </a:t>
            </a:r>
            <a:r>
              <a:rPr lang="ko-KR" altLang="en-US" sz="1400" dirty="0" smtClean="0"/>
              <a:t>자세한 치수는 </a:t>
            </a:r>
            <a:r>
              <a:rPr lang="en-US" altLang="ko-KR" sz="1400" dirty="0" smtClean="0"/>
              <a:t>3D </a:t>
            </a:r>
            <a:r>
              <a:rPr lang="ko-KR" altLang="en-US" sz="1400" dirty="0" smtClean="0"/>
              <a:t>모델링 파일 참조</a:t>
            </a:r>
            <a:endParaRPr lang="en-US" altLang="ko-KR" sz="1400" dirty="0" smtClean="0"/>
          </a:p>
          <a:p>
            <a:r>
              <a:rPr lang="en-US" altLang="ko-KR" sz="1400" dirty="0" smtClean="0"/>
              <a:t>  (</a:t>
            </a:r>
            <a:r>
              <a:rPr lang="ko-KR" altLang="en-US" sz="1400" dirty="0" err="1" smtClean="0"/>
              <a:t>요청시</a:t>
            </a:r>
            <a:r>
              <a:rPr lang="ko-KR" altLang="en-US" sz="1400" dirty="0" smtClean="0"/>
              <a:t> 모델 제공</a:t>
            </a:r>
            <a:r>
              <a:rPr lang="en-US" altLang="ko-KR" sz="1400" dirty="0" smtClean="0"/>
              <a:t>)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33108881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1993588</TotalTime>
  <Words>614</Words>
  <Application>Microsoft Office PowerPoint</Application>
  <PresentationFormat>화면 슬라이드 쇼(4:3)</PresentationFormat>
  <Paragraphs>147</Paragraphs>
  <Slides>13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9" baseType="lpstr">
      <vt:lpstr>굴림</vt:lpstr>
      <vt:lpstr>돋움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jungsik</dc:creator>
  <cp:lastModifiedBy>Sungho Hong</cp:lastModifiedBy>
  <cp:revision>1563</cp:revision>
  <cp:lastPrinted>2017-06-26T10:08:17Z</cp:lastPrinted>
  <dcterms:created xsi:type="dcterms:W3CDTF">2008-09-09T14:05:26Z</dcterms:created>
  <dcterms:modified xsi:type="dcterms:W3CDTF">2017-06-26T10:08:54Z</dcterms:modified>
</cp:coreProperties>
</file>