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1"/>
  </p:sldMasterIdLst>
  <p:sldIdLst>
    <p:sldId id="256" r:id="rId2"/>
    <p:sldId id="269" r:id="rId3"/>
    <p:sldId id="258" r:id="rId4"/>
    <p:sldId id="257" r:id="rId5"/>
    <p:sldId id="260" r:id="rId6"/>
    <p:sldId id="270" r:id="rId7"/>
    <p:sldId id="267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1039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8361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448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103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776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916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52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1082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4288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7341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3708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B8ACD09-31AB-40CE-B4BB-1B66D0EE2AC2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32DF971-C696-4688-927E-E9FA51F19AE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5906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scm.kau.ac.kr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08968" y="2080260"/>
            <a:ext cx="90805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mtClean="0"/>
              <a:t>           역량관리시스템을 이용한</a:t>
            </a:r>
            <a:endParaRPr lang="en-US" altLang="ko-KR" sz="3200" b="1" smtClean="0"/>
          </a:p>
          <a:p>
            <a:endParaRPr lang="en-US" altLang="ko-KR" b="1"/>
          </a:p>
          <a:p>
            <a:r>
              <a:rPr lang="ko-KR" altLang="en-US" sz="3200" b="1" smtClean="0"/>
              <a:t>      일반상담 신청 메뉴얼 </a:t>
            </a:r>
            <a:r>
              <a:rPr lang="en-US" altLang="ko-KR" sz="3200" b="1" smtClean="0"/>
              <a:t>(</a:t>
            </a:r>
            <a:r>
              <a:rPr lang="ko-KR" altLang="en-US" sz="3200" b="1" smtClean="0"/>
              <a:t>학생용</a:t>
            </a:r>
            <a:r>
              <a:rPr lang="en-US" altLang="ko-KR" sz="3200" b="1" smtClean="0"/>
              <a:t>)</a:t>
            </a:r>
            <a:endParaRPr lang="ko-KR" altLang="en-US" sz="3200" b="1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5225" y="5889854"/>
            <a:ext cx="4610273" cy="40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26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5225" y="5889854"/>
            <a:ext cx="4610273" cy="40288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911" y="257435"/>
            <a:ext cx="7361088" cy="53952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21534" y="952390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rgbClr val="FF0000"/>
                </a:solidFill>
              </a:rPr>
              <a:t>① 역량관리시스템 접속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54292" y="1321722"/>
            <a:ext cx="368253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smtClean="0"/>
              <a:t>종합정보시스템 접속 후</a:t>
            </a:r>
            <a:r>
              <a:rPr lang="en-US" altLang="ko-KR" sz="1400" smtClean="0"/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400" smtClean="0"/>
              <a:t>상단의 </a:t>
            </a:r>
            <a:r>
              <a:rPr lang="ko-KR" altLang="en-US" sz="1400" b="1" smtClean="0">
                <a:solidFill>
                  <a:srgbClr val="FF0000"/>
                </a:solidFill>
              </a:rPr>
              <a:t>역량관리시스템</a:t>
            </a:r>
            <a:r>
              <a:rPr lang="ko-KR" altLang="en-US" sz="1400" smtClean="0"/>
              <a:t>을 클릭합니다</a:t>
            </a:r>
            <a:r>
              <a:rPr lang="en-US" altLang="ko-KR" sz="1400" smtClean="0"/>
              <a:t>.</a:t>
            </a:r>
          </a:p>
          <a:p>
            <a:pPr>
              <a:lnSpc>
                <a:spcPct val="150000"/>
              </a:lnSpc>
            </a:pPr>
            <a:endParaRPr lang="en-US" altLang="ko-KR" sz="1400"/>
          </a:p>
          <a:p>
            <a:pPr>
              <a:lnSpc>
                <a:spcPct val="150000"/>
              </a:lnSpc>
            </a:pPr>
            <a:r>
              <a:rPr lang="ko-KR" altLang="en-US" sz="1400" smtClean="0"/>
              <a:t>또는 </a:t>
            </a:r>
            <a:r>
              <a:rPr lang="en-US" altLang="ko-KR" sz="1400" smtClean="0">
                <a:hlinkClick r:id="rId4"/>
              </a:rPr>
              <a:t>https://scm.kau.ac.kr/</a:t>
            </a:r>
            <a:r>
              <a:rPr lang="en-US" altLang="ko-KR" sz="1400" smtClean="0"/>
              <a:t> </a:t>
            </a:r>
            <a:r>
              <a:rPr lang="ko-KR" altLang="en-US" sz="1400" smtClean="0"/>
              <a:t>링크를 통해서도 접속할 수 있습니다</a:t>
            </a:r>
            <a:r>
              <a:rPr lang="en-US" altLang="ko-KR" sz="1400" smtClean="0"/>
              <a:t>.</a:t>
            </a:r>
            <a:endParaRPr lang="ko-KR" altLang="en-US" sz="1400"/>
          </a:p>
        </p:txBody>
      </p:sp>
      <p:sp>
        <p:nvSpPr>
          <p:cNvPr id="11" name="TextBox 10"/>
          <p:cNvSpPr txBox="1"/>
          <p:nvPr/>
        </p:nvSpPr>
        <p:spPr>
          <a:xfrm>
            <a:off x="6517178" y="72769"/>
            <a:ext cx="365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solidFill>
                  <a:srgbClr val="FF0000"/>
                </a:solidFill>
              </a:rPr>
              <a:t>①</a:t>
            </a:r>
            <a:endParaRPr lang="ko-KR" altLang="en-US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15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87" y="458161"/>
            <a:ext cx="7215448" cy="506980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98124" y="391660"/>
            <a:ext cx="365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solidFill>
                  <a:srgbClr val="FF0000"/>
                </a:solidFill>
              </a:rPr>
              <a:t>②</a:t>
            </a:r>
            <a:endParaRPr lang="ko-KR" altLang="en-US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21533" y="952390"/>
            <a:ext cx="3840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rgbClr val="FF0000"/>
                </a:solidFill>
              </a:rPr>
              <a:t>②</a:t>
            </a:r>
            <a:r>
              <a:rPr lang="en-US" altLang="ko-KR" smtClean="0">
                <a:solidFill>
                  <a:srgbClr val="FF0000"/>
                </a:solidFill>
              </a:rPr>
              <a:t> </a:t>
            </a:r>
            <a:r>
              <a:rPr lang="ko-KR" altLang="en-US" smtClean="0">
                <a:solidFill>
                  <a:srgbClr val="FF0000"/>
                </a:solidFill>
              </a:rPr>
              <a:t>통합상담 접속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51609" y="1512915"/>
            <a:ext cx="437249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smtClean="0"/>
              <a:t>역량관리시스템에 접속하면 다음과 같습니다</a:t>
            </a:r>
            <a:r>
              <a:rPr lang="en-US" altLang="ko-KR" sz="1400" smtClean="0"/>
              <a:t>.</a:t>
            </a:r>
          </a:p>
          <a:p>
            <a:endParaRPr lang="en-US" altLang="ko-KR" sz="1000"/>
          </a:p>
          <a:p>
            <a:r>
              <a:rPr lang="ko-KR" altLang="en-US" sz="1400" smtClean="0"/>
              <a:t>상단의 </a:t>
            </a:r>
            <a:r>
              <a:rPr lang="ko-KR" altLang="en-US" sz="1400" b="1" smtClean="0">
                <a:solidFill>
                  <a:srgbClr val="FF0000"/>
                </a:solidFill>
              </a:rPr>
              <a:t>통합상담</a:t>
            </a:r>
            <a:r>
              <a:rPr lang="ko-KR" altLang="en-US" sz="1400" smtClean="0"/>
              <a:t>을 클릭</a:t>
            </a:r>
            <a:r>
              <a:rPr lang="en-US" altLang="ko-KR" sz="1400" smtClean="0"/>
              <a:t>.</a:t>
            </a:r>
            <a:endParaRPr lang="ko-KR" altLang="en-US" sz="1400"/>
          </a:p>
        </p:txBody>
      </p:sp>
    </p:spTree>
    <p:extLst>
      <p:ext uri="{BB962C8B-B14F-4D97-AF65-F5344CB8AC3E}">
        <p14:creationId xmlns:p14="http://schemas.microsoft.com/office/powerpoint/2010/main" val="205797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21533" y="952390"/>
            <a:ext cx="3840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rgbClr val="FF0000"/>
                </a:solidFill>
              </a:rPr>
              <a:t>③ </a:t>
            </a:r>
            <a:r>
              <a:rPr lang="en-US" altLang="ko-KR" smtClean="0">
                <a:solidFill>
                  <a:srgbClr val="FF0000"/>
                </a:solidFill>
              </a:rPr>
              <a:t>~</a:t>
            </a:r>
            <a:r>
              <a:rPr lang="ko-KR" altLang="en-US" smtClean="0">
                <a:solidFill>
                  <a:srgbClr val="FF0000"/>
                </a:solidFill>
              </a:rPr>
              <a:t> </a:t>
            </a:r>
            <a:r>
              <a:rPr lang="ko-KR" altLang="en-US">
                <a:solidFill>
                  <a:srgbClr val="FF0000"/>
                </a:solidFill>
              </a:rPr>
              <a:t>④</a:t>
            </a:r>
            <a:r>
              <a:rPr lang="ko-KR" altLang="en-US" smtClean="0">
                <a:solidFill>
                  <a:srgbClr val="FF0000"/>
                </a:solidFill>
              </a:rPr>
              <a:t> 지도교수 상담 신청 방법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807" y="275281"/>
            <a:ext cx="7515348" cy="57870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5629" y="644613"/>
            <a:ext cx="365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solidFill>
                  <a:srgbClr val="FF0000"/>
                </a:solidFill>
              </a:rPr>
              <a:t>③</a:t>
            </a:r>
            <a:endParaRPr lang="ko-KR" altLang="en-US" b="1">
              <a:solidFill>
                <a:srgbClr val="FF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590843" y="1848136"/>
            <a:ext cx="468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smtClean="0">
                <a:solidFill>
                  <a:srgbClr val="FF0000"/>
                </a:solidFill>
              </a:rPr>
              <a:t>④</a:t>
            </a:r>
            <a:r>
              <a:rPr lang="ko-KR" altLang="en-US" smtClean="0">
                <a:solidFill>
                  <a:srgbClr val="FF0000"/>
                </a:solidFill>
              </a:rPr>
              <a:t> </a:t>
            </a:r>
            <a:endParaRPr lang="ko-KR" altLang="en-US"/>
          </a:p>
        </p:txBody>
      </p:sp>
      <p:sp>
        <p:nvSpPr>
          <p:cNvPr id="9" name="오른쪽 화살표 8"/>
          <p:cNvSpPr/>
          <p:nvPr/>
        </p:nvSpPr>
        <p:spPr>
          <a:xfrm rot="1956133">
            <a:off x="3365895" y="1489792"/>
            <a:ext cx="1311427" cy="25259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 rot="10065006">
            <a:off x="3668064" y="684268"/>
            <a:ext cx="1466237" cy="22444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463276" y="1478804"/>
            <a:ext cx="437249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smtClean="0"/>
              <a:t>통합상담을 누른 후</a:t>
            </a:r>
            <a:r>
              <a:rPr lang="en-US" altLang="ko-KR" sz="1400" smtClean="0"/>
              <a:t>,</a:t>
            </a:r>
          </a:p>
          <a:p>
            <a:endParaRPr lang="en-US" altLang="ko-KR" sz="1400" smtClean="0"/>
          </a:p>
          <a:p>
            <a:r>
              <a:rPr lang="ko-KR" altLang="en-US" sz="1400" b="1" smtClean="0">
                <a:solidFill>
                  <a:srgbClr val="FF0000"/>
                </a:solidFill>
              </a:rPr>
              <a:t>지도교수상담</a:t>
            </a:r>
            <a:r>
              <a:rPr lang="en-US" altLang="ko-KR" sz="1400"/>
              <a:t>,</a:t>
            </a:r>
            <a:r>
              <a:rPr lang="en-US" altLang="ko-KR" sz="1400" smtClean="0"/>
              <a:t> </a:t>
            </a:r>
            <a:r>
              <a:rPr lang="ko-KR" altLang="en-US" sz="1400" smtClean="0"/>
              <a:t>하단의 </a:t>
            </a:r>
            <a:r>
              <a:rPr lang="ko-KR" altLang="en-US" sz="1400" b="1" smtClean="0">
                <a:solidFill>
                  <a:srgbClr val="FF0000"/>
                </a:solidFill>
              </a:rPr>
              <a:t>상담신청</a:t>
            </a:r>
            <a:r>
              <a:rPr lang="ko-KR" altLang="en-US" sz="1400" smtClean="0"/>
              <a:t> 차례로 클릭</a:t>
            </a:r>
            <a:r>
              <a:rPr lang="en-US" altLang="ko-KR" sz="1400" smtClean="0"/>
              <a:t>.</a:t>
            </a:r>
            <a:endParaRPr lang="ko-KR" altLang="en-US" sz="1400"/>
          </a:p>
        </p:txBody>
      </p:sp>
    </p:spTree>
    <p:extLst>
      <p:ext uri="{BB962C8B-B14F-4D97-AF65-F5344CB8AC3E}">
        <p14:creationId xmlns:p14="http://schemas.microsoft.com/office/powerpoint/2010/main" val="317677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157" y="133869"/>
            <a:ext cx="6082665" cy="63229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121533" y="952390"/>
            <a:ext cx="3840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rgbClr val="FF0000"/>
                </a:solidFill>
              </a:rPr>
              <a:t>⑤ 오피스아워 조회 방법</a:t>
            </a:r>
            <a:endParaRPr lang="en-US" altLang="ko-KR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60076" y="1411070"/>
            <a:ext cx="437249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smtClean="0"/>
              <a:t>오피스아워</a:t>
            </a:r>
            <a:r>
              <a:rPr lang="en-US" altLang="ko-KR" sz="1400" smtClean="0"/>
              <a:t>(Office Hour)</a:t>
            </a:r>
            <a:r>
              <a:rPr lang="ko-KR" altLang="en-US" sz="1400" smtClean="0"/>
              <a:t>란</a:t>
            </a:r>
            <a:r>
              <a:rPr lang="en-US" altLang="ko-KR" sz="1400" smtClean="0"/>
              <a:t>, </a:t>
            </a:r>
          </a:p>
          <a:p>
            <a:r>
              <a:rPr lang="ko-KR" altLang="en-US" sz="1400" smtClean="0"/>
              <a:t>교수님이 학생과 상담 가능한 시간을</a:t>
            </a:r>
            <a:endParaRPr lang="en-US" altLang="ko-KR" sz="1400" smtClean="0"/>
          </a:p>
          <a:p>
            <a:r>
              <a:rPr lang="ko-KR" altLang="en-US" sz="1400" smtClean="0"/>
              <a:t>체크하여 생성된 시간표입니다</a:t>
            </a:r>
            <a:r>
              <a:rPr lang="en-US" altLang="ko-KR" sz="1400" smtClean="0"/>
              <a:t>.</a:t>
            </a:r>
          </a:p>
          <a:p>
            <a:endParaRPr lang="en-US" altLang="ko-KR" sz="1400"/>
          </a:p>
          <a:p>
            <a:r>
              <a:rPr lang="en-US" altLang="ko-KR" sz="1400" b="1" smtClean="0">
                <a:solidFill>
                  <a:srgbClr val="FF0000"/>
                </a:solidFill>
              </a:rPr>
              <a:t>[</a:t>
            </a:r>
            <a:r>
              <a:rPr lang="ko-KR" altLang="en-US" sz="1400" b="1" smtClean="0">
                <a:solidFill>
                  <a:srgbClr val="FF0000"/>
                </a:solidFill>
              </a:rPr>
              <a:t>방문상담</a:t>
            </a:r>
            <a:r>
              <a:rPr lang="en-US" altLang="ko-KR" sz="1400" b="1" smtClean="0">
                <a:solidFill>
                  <a:srgbClr val="FF0000"/>
                </a:solidFill>
              </a:rPr>
              <a:t>]</a:t>
            </a:r>
            <a:r>
              <a:rPr lang="ko-KR" altLang="en-US" sz="1400" smtClean="0"/>
              <a:t>을 클릭하시면</a:t>
            </a:r>
            <a:endParaRPr lang="en-US" altLang="ko-KR" sz="1400" smtClean="0"/>
          </a:p>
          <a:p>
            <a:r>
              <a:rPr lang="ko-KR" altLang="en-US" sz="1400" smtClean="0"/>
              <a:t>다음과 같은 시간표가 보입니다</a:t>
            </a:r>
            <a:r>
              <a:rPr lang="en-US" altLang="ko-KR" sz="1400" smtClean="0"/>
              <a:t>.</a:t>
            </a:r>
          </a:p>
          <a:p>
            <a:endParaRPr lang="en-US" altLang="ko-KR" sz="1400" smtClean="0"/>
          </a:p>
          <a:p>
            <a:r>
              <a:rPr lang="en-US" altLang="ko-KR" sz="1400" smtClean="0"/>
              <a:t>(</a:t>
            </a:r>
            <a:r>
              <a:rPr lang="ko-KR" altLang="en-US" sz="1400" smtClean="0"/>
              <a:t>★온라인</a:t>
            </a:r>
            <a:r>
              <a:rPr lang="en-US" altLang="ko-KR" sz="1400" smtClean="0"/>
              <a:t>/</a:t>
            </a:r>
            <a:r>
              <a:rPr lang="ko-KR" altLang="en-US" sz="1400" smtClean="0"/>
              <a:t>전화상담이라고 할지라도</a:t>
            </a:r>
            <a:r>
              <a:rPr lang="en-US" altLang="ko-KR" sz="1400" smtClean="0"/>
              <a:t>,</a:t>
            </a:r>
          </a:p>
          <a:p>
            <a:r>
              <a:rPr lang="ko-KR" altLang="en-US" sz="1400" smtClean="0"/>
              <a:t>다음과 같은 시간표를 보기 위해서는</a:t>
            </a:r>
            <a:endParaRPr lang="en-US" altLang="ko-KR" sz="1400" smtClean="0"/>
          </a:p>
          <a:p>
            <a:r>
              <a:rPr lang="en-US" altLang="ko-KR" sz="1400" b="1" u="sng" smtClean="0"/>
              <a:t>[</a:t>
            </a:r>
            <a:r>
              <a:rPr lang="ko-KR" altLang="en-US" sz="1400" b="1" u="sng" smtClean="0"/>
              <a:t>방문상담</a:t>
            </a:r>
            <a:r>
              <a:rPr lang="en-US" altLang="ko-KR" sz="1400" b="1" u="sng" smtClean="0"/>
              <a:t>]</a:t>
            </a:r>
            <a:r>
              <a:rPr lang="ko-KR" altLang="en-US" sz="1400" b="1" u="sng" smtClean="0"/>
              <a:t>을 선택해야지만 보임</a:t>
            </a:r>
            <a:r>
              <a:rPr lang="ko-KR" altLang="en-US" sz="1400" smtClean="0"/>
              <a:t>★</a:t>
            </a:r>
            <a:r>
              <a:rPr lang="en-US" altLang="ko-KR" sz="1400" smtClean="0"/>
              <a:t>)</a:t>
            </a:r>
          </a:p>
          <a:p>
            <a:endParaRPr lang="en-US" altLang="ko-KR" sz="1400" smtClean="0"/>
          </a:p>
          <a:p>
            <a:r>
              <a:rPr lang="ko-KR" altLang="en-US" sz="1200" smtClean="0"/>
              <a:t>코로나</a:t>
            </a:r>
            <a:r>
              <a:rPr lang="en-US" altLang="ko-KR" sz="1200" smtClean="0"/>
              <a:t>19</a:t>
            </a:r>
            <a:r>
              <a:rPr lang="ko-KR" altLang="en-US" sz="1200" smtClean="0"/>
              <a:t>로 온라인</a:t>
            </a:r>
            <a:r>
              <a:rPr lang="en-US" altLang="ko-KR" sz="1200" smtClean="0"/>
              <a:t>/</a:t>
            </a:r>
            <a:r>
              <a:rPr lang="ko-KR" altLang="en-US" sz="1200" smtClean="0"/>
              <a:t>전화상담을 권고하고 있습니다</a:t>
            </a:r>
            <a:r>
              <a:rPr lang="en-US" altLang="ko-KR" sz="1200" smtClean="0"/>
              <a:t>.</a:t>
            </a:r>
          </a:p>
          <a:p>
            <a:r>
              <a:rPr lang="ko-KR" altLang="en-US" sz="1200" smtClean="0"/>
              <a:t>학생들은 온라인</a:t>
            </a:r>
            <a:r>
              <a:rPr lang="en-US" altLang="ko-KR" sz="1200" smtClean="0"/>
              <a:t>/</a:t>
            </a:r>
            <a:r>
              <a:rPr lang="ko-KR" altLang="en-US" sz="1200" smtClean="0"/>
              <a:t>전화상담일지라도 </a:t>
            </a:r>
            <a:r>
              <a:rPr lang="ko-KR" altLang="en-US" sz="1200" b="1" smtClean="0"/>
              <a:t>방문상담을</a:t>
            </a:r>
            <a:endParaRPr lang="en-US" altLang="ko-KR" sz="1200" b="1" smtClean="0"/>
          </a:p>
          <a:p>
            <a:r>
              <a:rPr lang="ko-KR" altLang="en-US" sz="1200" b="1" smtClean="0"/>
              <a:t>누른 후 시간표 확인하고</a:t>
            </a:r>
            <a:r>
              <a:rPr lang="en-US" altLang="ko-KR" sz="1200" b="1" smtClean="0"/>
              <a:t>,</a:t>
            </a:r>
            <a:r>
              <a:rPr lang="ko-KR" altLang="en-US" sz="1200" smtClean="0"/>
              <a:t> 다시 온라인</a:t>
            </a:r>
            <a:r>
              <a:rPr lang="en-US" altLang="ko-KR" sz="1200" smtClean="0"/>
              <a:t>/</a:t>
            </a:r>
            <a:r>
              <a:rPr lang="ko-KR" altLang="en-US" sz="1200" smtClean="0"/>
              <a:t>전화상담으로 돌아와</a:t>
            </a:r>
            <a:endParaRPr lang="en-US" altLang="ko-KR" sz="1200" smtClean="0"/>
          </a:p>
          <a:p>
            <a:r>
              <a:rPr lang="ko-KR" altLang="en-US" sz="1200" smtClean="0"/>
              <a:t>선택해주세요</a:t>
            </a:r>
            <a:r>
              <a:rPr lang="en-US" altLang="ko-KR" sz="1200" smtClean="0"/>
              <a:t>.</a:t>
            </a:r>
          </a:p>
          <a:p>
            <a:endParaRPr lang="en-US" altLang="ko-KR" sz="1400" smtClean="0"/>
          </a:p>
          <a:p>
            <a:r>
              <a:rPr lang="ko-KR" altLang="en-US" sz="1400"/>
              <a:t>음영부분에 해당되는 시간이 곧 학생과 </a:t>
            </a:r>
            <a:endParaRPr lang="en-US" altLang="ko-KR" sz="1400" smtClean="0"/>
          </a:p>
          <a:p>
            <a:r>
              <a:rPr lang="ko-KR" altLang="en-US" sz="1400" smtClean="0"/>
              <a:t>상담 가능한</a:t>
            </a:r>
            <a:r>
              <a:rPr lang="en-US" altLang="ko-KR" sz="1400" smtClean="0"/>
              <a:t> </a:t>
            </a:r>
            <a:r>
              <a:rPr lang="ko-KR" altLang="en-US" sz="1400" smtClean="0"/>
              <a:t>시간입니다</a:t>
            </a:r>
            <a:r>
              <a:rPr lang="en-US" altLang="ko-KR" sz="1400"/>
              <a:t>.</a:t>
            </a:r>
            <a:endParaRPr lang="ko-KR" altLang="en-US" sz="1400"/>
          </a:p>
          <a:p>
            <a:endParaRPr lang="en-US" altLang="ko-KR" sz="1400" smtClean="0"/>
          </a:p>
          <a:p>
            <a:r>
              <a:rPr lang="ko-KR" altLang="en-US" sz="1400" b="1" smtClean="0"/>
              <a:t>학생은 </a:t>
            </a:r>
            <a:r>
              <a:rPr lang="ko-KR" altLang="en-US" sz="1400" b="1" smtClean="0">
                <a:solidFill>
                  <a:srgbClr val="0070C0"/>
                </a:solidFill>
              </a:rPr>
              <a:t>상담희망일</a:t>
            </a:r>
            <a:r>
              <a:rPr lang="ko-KR" altLang="en-US" sz="1400" b="1" smtClean="0"/>
              <a:t>을 체크하시고</a:t>
            </a:r>
            <a:r>
              <a:rPr lang="en-US" altLang="ko-KR" sz="1400" b="1" smtClean="0"/>
              <a:t>, </a:t>
            </a:r>
          </a:p>
          <a:p>
            <a:r>
              <a:rPr lang="ko-KR" altLang="en-US" sz="1400" b="1" smtClean="0">
                <a:solidFill>
                  <a:srgbClr val="0070C0"/>
                </a:solidFill>
              </a:rPr>
              <a:t>상담유형</a:t>
            </a:r>
            <a:r>
              <a:rPr lang="en-US" altLang="ko-KR" sz="1400" b="1" smtClean="0">
                <a:solidFill>
                  <a:srgbClr val="0070C0"/>
                </a:solidFill>
              </a:rPr>
              <a:t>/</a:t>
            </a:r>
            <a:r>
              <a:rPr lang="ko-KR" altLang="en-US" sz="1400" b="1" smtClean="0">
                <a:solidFill>
                  <a:srgbClr val="0070C0"/>
                </a:solidFill>
              </a:rPr>
              <a:t>상담신청내용을 </a:t>
            </a:r>
            <a:r>
              <a:rPr lang="ko-KR" altLang="en-US" sz="1400" b="1" smtClean="0"/>
              <a:t>작성후 </a:t>
            </a:r>
            <a:endParaRPr lang="en-US" altLang="ko-KR" sz="1400" b="1" smtClean="0"/>
          </a:p>
          <a:p>
            <a:r>
              <a:rPr lang="en-US" altLang="ko-KR" sz="1400" b="1" smtClean="0">
                <a:solidFill>
                  <a:srgbClr val="0070C0"/>
                </a:solidFill>
              </a:rPr>
              <a:t>[</a:t>
            </a:r>
            <a:r>
              <a:rPr lang="ko-KR" altLang="en-US" sz="1400" b="1" smtClean="0">
                <a:solidFill>
                  <a:srgbClr val="0070C0"/>
                </a:solidFill>
              </a:rPr>
              <a:t>신청하기</a:t>
            </a:r>
            <a:r>
              <a:rPr lang="en-US" altLang="ko-KR" sz="1400" b="1" smtClean="0">
                <a:solidFill>
                  <a:srgbClr val="0070C0"/>
                </a:solidFill>
              </a:rPr>
              <a:t>]</a:t>
            </a:r>
            <a:r>
              <a:rPr lang="ko-KR" altLang="en-US" sz="1400" b="1" smtClean="0"/>
              <a:t>버튼을 눌러주세요</a:t>
            </a:r>
            <a:r>
              <a:rPr lang="en-US" altLang="ko-KR" sz="1400" b="1" smtClean="0"/>
              <a:t>.</a:t>
            </a:r>
          </a:p>
          <a:p>
            <a:endParaRPr lang="en-US" altLang="ko-KR" sz="1400"/>
          </a:p>
          <a:p>
            <a:r>
              <a:rPr lang="en-US" altLang="ko-KR" sz="1200" smtClean="0"/>
              <a:t>(※</a:t>
            </a:r>
            <a:r>
              <a:rPr lang="ko-KR" altLang="en-US" sz="1200" smtClean="0"/>
              <a:t>단</a:t>
            </a:r>
            <a:r>
              <a:rPr lang="en-US" altLang="ko-KR" sz="1200" smtClean="0"/>
              <a:t>, </a:t>
            </a:r>
            <a:r>
              <a:rPr lang="ko-KR" altLang="en-US" sz="1200" smtClean="0"/>
              <a:t>지도교수가 오피스아워를 등록하지 않은 </a:t>
            </a:r>
            <a:endParaRPr lang="en-US" altLang="ko-KR" sz="1200" smtClean="0"/>
          </a:p>
          <a:p>
            <a:r>
              <a:rPr lang="ko-KR" altLang="en-US" sz="1200" smtClean="0"/>
              <a:t>경우 보이지 않을 수도 있음</a:t>
            </a:r>
            <a:r>
              <a:rPr lang="en-US" altLang="ko-KR" sz="1200" smtClean="0"/>
              <a:t>.)</a:t>
            </a:r>
            <a:endParaRPr lang="en-US" altLang="ko-KR" sz="1200"/>
          </a:p>
          <a:p>
            <a:endParaRPr lang="en-US" altLang="ko-KR" sz="1400"/>
          </a:p>
        </p:txBody>
      </p:sp>
      <p:sp>
        <p:nvSpPr>
          <p:cNvPr id="6" name="직사각형 5"/>
          <p:cNvSpPr/>
          <p:nvPr/>
        </p:nvSpPr>
        <p:spPr>
          <a:xfrm>
            <a:off x="2323784" y="21775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FF0000"/>
                </a:solidFill>
              </a:rPr>
              <a:t>⑤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147204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26168" y="200660"/>
            <a:ext cx="9080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smtClean="0">
                <a:solidFill>
                  <a:srgbClr val="0070C0"/>
                </a:solidFill>
              </a:rPr>
              <a:t>Q&amp;A</a:t>
            </a:r>
          </a:p>
          <a:p>
            <a:endParaRPr lang="ko-KR" altLang="en-US" sz="3200" b="1"/>
          </a:p>
        </p:txBody>
      </p:sp>
      <p:sp>
        <p:nvSpPr>
          <p:cNvPr id="2" name="TextBox 1"/>
          <p:cNvSpPr txBox="1"/>
          <p:nvPr/>
        </p:nvSpPr>
        <p:spPr>
          <a:xfrm>
            <a:off x="1727200" y="1298069"/>
            <a:ext cx="98171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2400" b="1" smtClean="0"/>
              <a:t>일반상담은 지도교수님과만 상담이 가능한가요</a:t>
            </a:r>
            <a:r>
              <a:rPr lang="en-US" altLang="ko-KR" sz="2400" b="1" smtClean="0"/>
              <a:t>?</a:t>
            </a:r>
          </a:p>
          <a:p>
            <a:r>
              <a:rPr lang="en-US" altLang="ko-KR"/>
              <a:t> </a:t>
            </a:r>
            <a:r>
              <a:rPr lang="en-US" altLang="ko-KR" smtClean="0"/>
              <a:t>      </a:t>
            </a:r>
          </a:p>
          <a:p>
            <a:pPr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</a:t>
            </a:r>
            <a:r>
              <a:rPr lang="ko-KR" altLang="en-US" smtClean="0"/>
              <a:t>아닙니다</a:t>
            </a:r>
            <a:r>
              <a:rPr lang="en-US" altLang="ko-KR" smtClean="0"/>
              <a:t>.</a:t>
            </a:r>
            <a:r>
              <a:rPr lang="en-US" altLang="ko-KR" smtClean="0">
                <a:solidFill>
                  <a:srgbClr val="FF0000"/>
                </a:solidFill>
              </a:rPr>
              <a:t> </a:t>
            </a:r>
            <a:r>
              <a:rPr lang="ko-KR" altLang="en-US" b="1" smtClean="0">
                <a:solidFill>
                  <a:srgbClr val="FF0000"/>
                </a:solidFill>
              </a:rPr>
              <a:t>학생이 상담을 원하는 교수님과도 상담이 가능합니다</a:t>
            </a:r>
            <a:r>
              <a:rPr lang="en-US" altLang="ko-KR" b="1" smtClean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mtClean="0"/>
              <a:t>       [</a:t>
            </a:r>
            <a:r>
              <a:rPr lang="ko-KR" altLang="en-US" smtClean="0"/>
              <a:t>상담교수선택</a:t>
            </a:r>
            <a:r>
              <a:rPr lang="en-US" altLang="ko-KR" smtClean="0"/>
              <a:t>]</a:t>
            </a:r>
            <a:r>
              <a:rPr lang="ko-KR" altLang="en-US" smtClean="0"/>
              <a:t>에서 상담을 원하는 교수님 성함을 검색한 후 상담신청을 할 수 있습니다</a:t>
            </a:r>
            <a:r>
              <a:rPr lang="en-US" altLang="ko-KR" smtClean="0"/>
              <a:t>.</a:t>
            </a:r>
          </a:p>
          <a:p>
            <a:pPr>
              <a:lnSpc>
                <a:spcPct val="150000"/>
              </a:lnSpc>
            </a:pPr>
            <a:endParaRPr lang="en-US" altLang="ko-KR"/>
          </a:p>
          <a:p>
            <a:pPr marL="457200" indent="-457200">
              <a:buAutoNum type="arabicPeriod" startAt="2"/>
            </a:pPr>
            <a:r>
              <a:rPr lang="ko-KR" altLang="en-US" sz="2400" b="1" smtClean="0"/>
              <a:t>일반상담 횟수 제한이 있나요</a:t>
            </a:r>
            <a:r>
              <a:rPr lang="en-US" altLang="ko-KR" sz="2400" b="1" smtClean="0"/>
              <a:t>?</a:t>
            </a:r>
          </a:p>
          <a:p>
            <a:r>
              <a:rPr lang="en-US" altLang="ko-KR" sz="2400" b="1"/>
              <a:t> </a:t>
            </a:r>
            <a:r>
              <a:rPr lang="en-US" altLang="ko-KR" sz="2400" b="1" smtClean="0"/>
              <a:t>    </a:t>
            </a:r>
          </a:p>
          <a:p>
            <a:pPr>
              <a:lnSpc>
                <a:spcPct val="150000"/>
              </a:lnSpc>
            </a:pPr>
            <a:r>
              <a:rPr lang="ko-KR" altLang="en-US" smtClean="0">
                <a:latin typeface="+mj-ea"/>
                <a:ea typeface="+mj-ea"/>
              </a:rPr>
              <a:t>    아닙니다</a:t>
            </a:r>
            <a:r>
              <a:rPr lang="en-US" altLang="ko-KR" smtClean="0">
                <a:latin typeface="+mj-ea"/>
                <a:ea typeface="+mj-ea"/>
              </a:rPr>
              <a:t>. </a:t>
            </a:r>
            <a:r>
              <a:rPr lang="ko-KR" altLang="en-US" smtClean="0">
                <a:latin typeface="+mj-ea"/>
                <a:ea typeface="+mj-ea"/>
              </a:rPr>
              <a:t>일반상담 횟수에는 </a:t>
            </a:r>
            <a:r>
              <a:rPr lang="ko-KR" altLang="en-US" b="1" smtClean="0">
                <a:solidFill>
                  <a:srgbClr val="FF0000"/>
                </a:solidFill>
                <a:latin typeface="+mj-ea"/>
                <a:ea typeface="+mj-ea"/>
              </a:rPr>
              <a:t>제한이 없습니다</a:t>
            </a:r>
            <a:r>
              <a:rPr lang="en-US" altLang="ko-KR" b="1" smtClean="0">
                <a:solidFill>
                  <a:srgbClr val="FF0000"/>
                </a:solidFill>
                <a:latin typeface="+mj-ea"/>
                <a:ea typeface="+mj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>
                <a:latin typeface="+mj-ea"/>
                <a:ea typeface="+mj-ea"/>
              </a:rPr>
              <a:t> </a:t>
            </a:r>
            <a:r>
              <a:rPr lang="en-US" altLang="ko-KR" smtClean="0">
                <a:latin typeface="+mj-ea"/>
                <a:ea typeface="+mj-ea"/>
              </a:rPr>
              <a:t>   </a:t>
            </a:r>
            <a:r>
              <a:rPr lang="ko-KR" altLang="en-US" smtClean="0">
                <a:latin typeface="+mj-ea"/>
                <a:ea typeface="+mj-ea"/>
              </a:rPr>
              <a:t>일반상담 내에는 학업</a:t>
            </a:r>
            <a:r>
              <a:rPr lang="en-US" altLang="ko-KR" smtClean="0">
                <a:latin typeface="+mj-ea"/>
                <a:ea typeface="+mj-ea"/>
              </a:rPr>
              <a:t>/</a:t>
            </a:r>
            <a:r>
              <a:rPr lang="ko-KR" altLang="en-US" smtClean="0">
                <a:latin typeface="+mj-ea"/>
                <a:ea typeface="+mj-ea"/>
              </a:rPr>
              <a:t>진로</a:t>
            </a:r>
            <a:r>
              <a:rPr lang="en-US" altLang="ko-KR" smtClean="0">
                <a:latin typeface="+mj-ea"/>
                <a:ea typeface="+mj-ea"/>
              </a:rPr>
              <a:t>/</a:t>
            </a:r>
            <a:r>
              <a:rPr lang="ko-KR" altLang="en-US" smtClean="0">
                <a:latin typeface="+mj-ea"/>
                <a:ea typeface="+mj-ea"/>
              </a:rPr>
              <a:t>생활</a:t>
            </a:r>
            <a:r>
              <a:rPr lang="en-US" altLang="ko-KR" smtClean="0">
                <a:latin typeface="+mj-ea"/>
                <a:ea typeface="+mj-ea"/>
              </a:rPr>
              <a:t>/</a:t>
            </a:r>
            <a:r>
              <a:rPr lang="ko-KR" altLang="en-US" smtClean="0">
                <a:latin typeface="+mj-ea"/>
                <a:ea typeface="+mj-ea"/>
              </a:rPr>
              <a:t>기타 생활 등 다양한 상담 카테고리가 있습니다</a:t>
            </a:r>
            <a:r>
              <a:rPr lang="en-US" altLang="ko-KR" smtClean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mtClean="0">
                <a:latin typeface="+mj-ea"/>
                <a:ea typeface="+mj-ea"/>
              </a:rPr>
              <a:t>    </a:t>
            </a:r>
            <a:r>
              <a:rPr lang="ko-KR" altLang="en-US" smtClean="0">
                <a:latin typeface="+mj-ea"/>
                <a:ea typeface="+mj-ea"/>
              </a:rPr>
              <a:t>학교생활을 하며 상담이 필요할 때 주저하지 말고 일반상담을 활용해보세요</a:t>
            </a:r>
            <a:r>
              <a:rPr lang="en-US" altLang="ko-KR" smtClean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>
                <a:latin typeface="+mj-ea"/>
                <a:ea typeface="+mj-ea"/>
              </a:rPr>
              <a:t> </a:t>
            </a:r>
            <a:endParaRPr lang="en-US" altLang="ko-KR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150" smtClean="0">
                <a:latin typeface="+mj-ea"/>
                <a:ea typeface="+mj-ea"/>
              </a:rPr>
              <a:t>  ※ </a:t>
            </a:r>
            <a:r>
              <a:rPr lang="ko-KR" altLang="en-US" sz="1150" smtClean="0">
                <a:latin typeface="+mj-ea"/>
                <a:ea typeface="+mj-ea"/>
              </a:rPr>
              <a:t>상담을 원하는 교수님이 역량관리시스템 상에 보이지 않을 경우도 있습니다</a:t>
            </a:r>
            <a:r>
              <a:rPr lang="en-US" altLang="ko-KR" sz="1150" smtClean="0">
                <a:latin typeface="+mj-ea"/>
                <a:ea typeface="+mj-ea"/>
              </a:rPr>
              <a:t>. </a:t>
            </a:r>
            <a:r>
              <a:rPr lang="ko-KR" altLang="en-US" sz="1150" smtClean="0">
                <a:latin typeface="+mj-ea"/>
                <a:ea typeface="+mj-ea"/>
              </a:rPr>
              <a:t>이는 교수님이 역량관리시스템에 입력을 하지 않은 경우입니다</a:t>
            </a:r>
            <a:r>
              <a:rPr lang="en-US" altLang="ko-KR" sz="1150" smtClean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150" smtClean="0">
                <a:latin typeface="+mj-ea"/>
                <a:ea typeface="+mj-ea"/>
              </a:rPr>
              <a:t>      이럴 경우</a:t>
            </a:r>
            <a:r>
              <a:rPr lang="en-US" altLang="ko-KR" sz="1150">
                <a:latin typeface="+mj-ea"/>
                <a:ea typeface="+mj-ea"/>
              </a:rPr>
              <a:t> </a:t>
            </a:r>
            <a:r>
              <a:rPr lang="ko-KR" altLang="en-US" sz="1150" smtClean="0">
                <a:latin typeface="+mj-ea"/>
                <a:ea typeface="+mj-ea"/>
              </a:rPr>
              <a:t>학생이 직접 교수님 연구실 방문</a:t>
            </a:r>
            <a:r>
              <a:rPr lang="en-US" altLang="ko-KR" sz="1150" smtClean="0">
                <a:latin typeface="+mj-ea"/>
                <a:ea typeface="+mj-ea"/>
              </a:rPr>
              <a:t>/</a:t>
            </a:r>
            <a:r>
              <a:rPr lang="ko-KR" altLang="en-US" sz="1150" smtClean="0">
                <a:latin typeface="+mj-ea"/>
                <a:ea typeface="+mj-ea"/>
              </a:rPr>
              <a:t>이메일</a:t>
            </a:r>
            <a:r>
              <a:rPr lang="en-US" altLang="ko-KR" sz="1150" smtClean="0">
                <a:latin typeface="+mj-ea"/>
                <a:ea typeface="+mj-ea"/>
              </a:rPr>
              <a:t>/</a:t>
            </a:r>
            <a:r>
              <a:rPr lang="ko-KR" altLang="en-US" sz="1150" smtClean="0">
                <a:latin typeface="+mj-ea"/>
                <a:ea typeface="+mj-ea"/>
              </a:rPr>
              <a:t>전화 이용을 통해 일반상담을 진행해주시면 됩니다</a:t>
            </a:r>
            <a:r>
              <a:rPr lang="en-US" altLang="ko-KR" sz="1150" smtClean="0">
                <a:latin typeface="+mj-ea"/>
                <a:ea typeface="+mj-ea"/>
              </a:rPr>
              <a:t>.</a:t>
            </a:r>
            <a:endParaRPr lang="en-US" altLang="ko-KR" sz="115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en-US" altLang="ko-KR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2067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7804" y="2319250"/>
            <a:ext cx="65587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800" b="1" smtClean="0"/>
              <a:t>- </a:t>
            </a:r>
            <a:r>
              <a:rPr lang="ko-KR" altLang="en-US" sz="8800" b="1" smtClean="0"/>
              <a:t>끝 </a:t>
            </a:r>
            <a:r>
              <a:rPr lang="en-US" altLang="ko-KR" sz="8800" b="1" smtClean="0"/>
              <a:t>-</a:t>
            </a:r>
            <a:endParaRPr lang="ko-KR" altLang="en-US" sz="8800" b="1"/>
          </a:p>
        </p:txBody>
      </p:sp>
    </p:spTree>
    <p:extLst>
      <p:ext uri="{BB962C8B-B14F-4D97-AF65-F5344CB8AC3E}">
        <p14:creationId xmlns:p14="http://schemas.microsoft.com/office/powerpoint/2010/main" val="229113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추억">
  <a:themeElements>
    <a:clrScheme name="귤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260</TotalTime>
  <Words>296</Words>
  <Application>Microsoft Office PowerPoint</Application>
  <PresentationFormat>와이드스크린</PresentationFormat>
  <Paragraphs>62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맑은 고딕</vt:lpstr>
      <vt:lpstr>Calibri</vt:lpstr>
      <vt:lpstr>Calibri Light</vt:lpstr>
      <vt:lpstr>추억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64</cp:revision>
  <dcterms:created xsi:type="dcterms:W3CDTF">2020-08-31T08:06:26Z</dcterms:created>
  <dcterms:modified xsi:type="dcterms:W3CDTF">2020-10-20T05:44:37Z</dcterms:modified>
  <cp:contentStatus/>
</cp:coreProperties>
</file>