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4165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  <p:sldId id="260" r:id="rId8"/>
  </p:sldIdLst>
  <p:sldSz cx="9144000" cy="6858000" type="screen4x3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2" autoAdjust="0"/>
    <p:restoredTop sz="94962" autoAdjust="0"/>
  </p:normalViewPr>
  <p:slideViewPr>
    <p:cSldViewPr>
      <p:cViewPr varScale="1">
        <p:scale>
          <a:sx n="100" d="100"/>
          <a:sy n="100" d="100"/>
        </p:scale>
        <p:origin x="1522" y="38"/>
      </p:cViewPr>
      <p:guideLst>
        <p:guide orient="horz" pos="215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90"/>
      </p:cViewPr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viewProps" Target="viewProps.xml"  /><Relationship Id="rId11" Type="http://schemas.openxmlformats.org/officeDocument/2006/relationships/theme" Target="theme/theme1.xml"  /><Relationship Id="rId12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presProps" Target="presProp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>
                <a:latin typeface="굴림"/>
                <a:ea typeface="굴림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>
                <a:latin typeface="굴림"/>
                <a:ea typeface="굴림"/>
              </a:defRPr>
            </a:lvl1pPr>
          </a:lstStyle>
          <a:p>
            <a:pPr>
              <a:defRPr/>
            </a:pPr>
            <a:fld id="{237DB83B-8089-4E57-ACE1-FDE98FA35F29}" type="datetime1">
              <a:rPr lang="ko-KR" altLang="en-US"/>
              <a:pPr>
                <a:defRPr/>
              </a:pPr>
              <a:t>2021-08-03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>
                <a:latin typeface="굴림"/>
                <a:ea typeface="굴림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 lvl="0">
              <a:defRPr/>
            </a:pPr>
            <a:fld id="{E3AE399F-4D91-4E24-A143-66C1A6F60900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 idx="0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/>
                <a:ea typeface="굴림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/>
                <a:ea typeface="굴림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/>
                <a:ea typeface="굴림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>
            <a:lvl1pPr algn="r" eaLnBrk="1" latinLnBrk="1" hangingPunct="1">
              <a:defRPr sz="1200"/>
            </a:lvl1pPr>
          </a:lstStyle>
          <a:p>
            <a:pPr lvl="0">
              <a:defRPr/>
            </a:pPr>
            <a:fld id="{98FE89E5-E782-4302-A68D-1C000477A4EC}" type="slidenum">
              <a:rPr lang="en-US" altLang="ko-KR"/>
              <a:pPr lvl="0"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/>
        <a:ea typeface="굴림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/>
        <a:ea typeface="굴림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/>
        <a:ea typeface="굴림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/>
        <a:ea typeface="굴림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/>
        <a:ea typeface="굴림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</p:spPr>
        <p:txBody>
          <a:bodyPr/>
          <a:lstStyle>
            <a:lvl1pPr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ct val="0"/>
              </a:spcBef>
              <a:defRPr/>
            </a:pPr>
            <a:fld id="{77E9B548-C949-4018-93DE-D78E2446A0D9}" type="slidenum">
              <a:rPr lang="en-US" altLang="ko-KR"/>
              <a:pPr>
                <a:spcBef>
                  <a:spcPct val="0"/>
                </a:spcBef>
                <a:defRPr/>
              </a:pPr>
              <a:t>1</a:t>
            </a:fld>
            <a:endParaRPr lang="en-US" altLang="ko-KR"/>
          </a:p>
        </p:txBody>
      </p:sp>
      <p:sp>
        <p:nvSpPr>
          <p:cNvPr id="17411" name="Rectangle 7"/>
          <p:cNvSpPr txBox="1">
            <a:spLocks noGrp="1" noChangeArrowheads="1"/>
          </p:cNvSpPr>
          <p:nvPr/>
        </p:nvSpPr>
        <p:spPr>
          <a:xfrm>
            <a:off x="3851275" y="9431338"/>
            <a:ext cx="2946400" cy="495300"/>
          </a:xfrm>
          <a:prstGeom prst="rect">
            <a:avLst/>
          </a:prstGeom>
          <a:noFill/>
          <a:ln>
            <a:noFill/>
          </a:ln>
        </p:spPr>
        <p:txBody>
          <a:bodyPr lIns="89080" tIns="44540" rIns="89080" bIns="44540" anchor="b"/>
          <a:lstStyle>
            <a:lvl1pPr defTabSz="874713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 defTabSz="874713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 defTabSz="874713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 defTabSz="874713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 defTabSz="874713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defTabSz="8747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defTabSz="8747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defTabSz="8747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defTabSz="8747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r" latinLnBrk="0">
              <a:spcBef>
                <a:spcPct val="0"/>
              </a:spcBef>
              <a:defRPr/>
            </a:pPr>
            <a:fld id="{DFC15BD8-ECA1-4327-88C1-CA24FA1CB346}" type="slidenum">
              <a:rPr kumimoji="0" lang="en-US" altLang="ko-KR" sz="1100">
                <a:latin typeface="Arial"/>
                <a:ea typeface="MS PGothic"/>
              </a:rPr>
              <a:pPr algn="r" latinLnBrk="0">
                <a:spcBef>
                  <a:spcPct val="0"/>
                </a:spcBef>
                <a:defRPr/>
              </a:pPr>
              <a:t>1</a:t>
            </a:fld>
            <a:endParaRPr kumimoji="0" lang="en-US" altLang="ko-KR" sz="1100">
              <a:latin typeface="Arial"/>
              <a:ea typeface="MS PGothic"/>
            </a:endParaRPr>
          </a:p>
        </p:txBody>
      </p:sp>
      <p:sp>
        <p:nvSpPr>
          <p:cNvPr id="17412" name="Rectangle 2"/>
          <p:cNvSpPr>
            <a:spLocks noGrp="1" noRot="1" noChangeAspect="1" noChangeArrowheads="1" noTextEdit="1"/>
          </p:cNvSpPr>
          <p:nvPr>
            <p:ph type="sldImg" idx="0"/>
          </p:nvPr>
        </p:nvSpPr>
        <p:spPr>
          <a:xfrm>
            <a:off x="915988" y="746125"/>
            <a:ext cx="4964112" cy="3724275"/>
          </a:xfrm>
          <a:ln/>
        </p:spPr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6463"/>
            <a:ext cx="4984750" cy="4464050"/>
          </a:xfrm>
          <a:noFill/>
          <a:ln/>
        </p:spPr>
        <p:txBody>
          <a:bodyPr lIns="89080" tIns="44540" rIns="89080" bIns="44540"/>
          <a:lstStyle/>
          <a:p>
            <a:pPr eaLnBrk="1" hangingPunct="1"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ln/>
        </p:spPr>
      </p:sp>
      <p:sp>
        <p:nvSpPr>
          <p:cNvPr id="1843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843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lvl="0">
              <a:defRPr/>
            </a:pPr>
            <a:fld id="{CE6F47E9-5079-48E2-ACE8-4D5F75850C06}" type="slidenum">
              <a:rPr lang="en-US" altLang="ko-KR"/>
              <a:pPr lvl="0">
                <a:defRPr/>
              </a:pPr>
              <a:t>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ln/>
        </p:spPr>
      </p:sp>
      <p:sp>
        <p:nvSpPr>
          <p:cNvPr id="1945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946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lvl="0">
              <a:defRPr/>
            </a:pPr>
            <a:fld id="{BF7D2994-02BF-48F7-A36C-921D1C69426C}" type="slidenum">
              <a:rPr lang="en-US" altLang="ko-KR"/>
              <a:pPr lvl="0">
                <a:defRPr/>
              </a:pPr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ln/>
        </p:spPr>
      </p:sp>
      <p:sp>
        <p:nvSpPr>
          <p:cNvPr id="1945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946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lvl="0">
              <a:defRPr/>
            </a:pPr>
            <a:fld id="{BF7D2994-02BF-48F7-A36C-921D1C69426C}" type="slidenum">
              <a:rPr lang="en-US" altLang="ko-KR"/>
              <a:pPr lvl="0">
                <a:defRPr/>
              </a:pPr>
              <a:t>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ln/>
        </p:spPr>
      </p:sp>
      <p:sp>
        <p:nvSpPr>
          <p:cNvPr id="2150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2150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lvl="0">
              <a:defRPr/>
            </a:pPr>
            <a:fld id="{CCE7B4B2-57B9-48DB-A44F-43322BE6326F}" type="slidenum">
              <a:rPr lang="en-US" altLang="ko-KR"/>
              <a:pPr lvl="0">
                <a:defRPr/>
              </a:pPr>
              <a:t>5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1553E387-66BE-4B92-B428-64A893268D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40500"/>
            <a:ext cx="9144000" cy="3175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en-US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F24C5B52-A7A6-4BB2-8C24-6DA6FB813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40500"/>
            <a:ext cx="2362200" cy="3048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en-US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FCB848E7-0EA8-4FCE-9985-A6640F9C796F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>경영대학원 세미나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43612ED4-C2F2-4DF1-B3F3-624A6F43D8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553200"/>
            <a:ext cx="2895600" cy="152400"/>
          </a:xfrm>
        </p:spPr>
        <p:txBody>
          <a:bodyPr/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F8802B7A-342D-4013-AD07-0318419EAA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553200"/>
            <a:ext cx="2133600" cy="152400"/>
          </a:xfrm>
        </p:spPr>
        <p:txBody>
          <a:bodyPr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fld id="{8AECF148-5E92-4D12-8437-68F891CBE161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40178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8309" y="1377951"/>
            <a:ext cx="8229600" cy="495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6D063217-A81F-40D4-A509-C1D979813D6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7901EF74-6BE6-40C3-84D3-B72469CC9AE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6B8AEE-EBC3-4156-B283-FD7D108BC57F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2DAE82DD-2445-40AC-B090-6396E2E5568B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2910399E-0AFE-4174-BC75-2D0EF3E6EB37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0054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39B918F7-D732-401F-9276-9165667B7D1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107F6577-A65E-417B-B836-608FD1F3C25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5AD902-544C-4B78-80A6-5C08D4426FE7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744FE892-7493-4AEA-9AFE-A4D29B9D62EA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E01D28EE-0AD6-4CB1-BEA4-9F5084C17109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8189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49530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9530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E86C39E3-9D73-4E0C-A9DA-0F102CBD3D5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42039D5E-DFD4-4362-AC2F-9F34D6F56C5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7910EB-E30D-4B9C-896E-534C4AFDE68F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FF347029-52AE-408B-A4B0-E36EECC90399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7A941168-EB4B-42C5-A5C1-19CF211297F3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297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092D370B-FA99-47CE-B2C1-3AB23FF27DC0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3798CACD-E897-44D3-A8B2-539BB5974D5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3A51D8-F806-497F-A6BD-138323E41C9E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0D4CC16E-6B21-4B60-BBC4-C9CA05CA7EAA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30E65824-F189-44F6-869C-27BA288C5505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90655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BB6576D8-9FD1-4ADD-84D2-B4A9FBC3D79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7B9F69E0-477D-4B75-B584-264050A6A8A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35B43E-7B3B-4211-8467-A93CA53BF46E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0DD1F954-5843-4A6E-834A-B1CA4F46C15F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CA9BE620-6D69-4380-AD44-FEE148294673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11986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125BCA89-2EDF-4E10-B63D-09C79FBE260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DBE85623-DEB0-479D-B0D7-9264AED358B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16DB6B-6ECD-4CB3-B808-13DA07CB8FF9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069C2065-97E1-46BF-BFD6-2F95BBB07EF3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BB46CC38-F016-474B-AF3A-812BD8061B49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94772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66E991F0-5E2A-448A-A22E-F91FEC0E1698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CE50D5B0-9C27-43B9-93A9-DA453A693BA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728F5-501A-47CA-B62F-6FCB56A7E60B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1D1529B7-D898-41FB-AB2B-94A9D43E5509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32836E00-72ED-4FA8-84BB-3A3556BA6726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52600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719BEEEC-8BBD-402C-BDA7-8207A51161C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BAD8A656-0579-408E-9DCC-6D80E1C132E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2F02DF-D4E8-4E59-91C1-D89583A9259D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806F6A9D-CA2D-42AD-A1C8-25A77C86EB4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8C5B6BD9-280B-46C9-B0AF-AC53C2DBE4F8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7825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78309" y="1377951"/>
            <a:ext cx="8229600" cy="4953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668B0278-0B2C-4568-B0EC-3C1742C3856D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9EB1D5C4-551C-4092-B143-AC844C9166FE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9DEB8E-32F3-47E0-93EA-F8657F6B5EE9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07884837-259A-486C-8E4A-4E6574056C66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F8118B82-B9BC-43FC-B09E-DDC50B134198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749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A31C89C0-5294-4692-8E19-D8ABFACA57D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29049FA0-AD1C-4705-911B-3123FCE6C7F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677488-E64F-42E6-BEAB-C04ADBF0513D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027F81A6-20ED-4599-BA1A-92758730B4FD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  </a:t>
            </a:r>
            <a:fld id="{FFCC29CA-3344-415E-9DA0-49E53D2938D3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74286814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13" Type="http://schemas.openxmlformats.org/officeDocument/2006/relationships/image" Target="../media/image1.png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>
            <a:extLst>
              <a:ext uri="{FF2B5EF4-FFF2-40B4-BE49-F238E27FC236}">
                <a16:creationId xmlns:a16="http://schemas.microsoft.com/office/drawing/2014/main" id="{214CC9E0-BF10-4DCD-95C5-F20177E16596}"/>
              </a:ext>
            </a:extLst>
          </p:cNvPr>
          <p:cNvSpPr>
            <a:spLocks noChangeShapeType="1"/>
          </p:cNvSpPr>
          <p:nvPr/>
        </p:nvSpPr>
        <p:spPr bwMode="ltGray">
          <a:xfrm>
            <a:off x="533400" y="1009650"/>
            <a:ext cx="72390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33D0054-84D7-4026-877F-78CFF819DE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40500"/>
            <a:ext cx="9144000" cy="3175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57DF2B2-CCBE-465D-8C2F-DF8B6C05F175}"/>
              </a:ext>
            </a:extLst>
          </p:cNvPr>
          <p:cNvSpPr>
            <a:spLocks noChangeArrowheads="1"/>
          </p:cNvSpPr>
          <p:nvPr/>
        </p:nvSpPr>
        <p:spPr bwMode="white">
          <a:xfrm>
            <a:off x="7734300" y="609600"/>
            <a:ext cx="10287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r" eaLnBrk="1" hangingPunct="1">
              <a:defRPr/>
            </a:pPr>
            <a:endParaRPr kumimoji="0" lang="en-US" altLang="ko-KR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r" eaLnBrk="1" hangingPunct="1">
              <a:defRPr/>
            </a:pPr>
            <a:r>
              <a:rPr kumimoji="0" lang="en-US" altLang="ko-KR" sz="240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1029" name="Rectangle 7">
            <a:extLst>
              <a:ext uri="{FF2B5EF4-FFF2-40B4-BE49-F238E27FC236}">
                <a16:creationId xmlns:a16="http://schemas.microsoft.com/office/drawing/2014/main" id="{BF5E1318-1C61-48D8-8FA6-C0772CE7B9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04800"/>
            <a:ext cx="7239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title style</a:t>
            </a:r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A40D72CB-0951-45EA-9F30-021DA36FCB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40500"/>
            <a:ext cx="2362200" cy="3048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ko-KR" altLang="en-US"/>
          </a:p>
        </p:txBody>
      </p:sp>
      <p:sp>
        <p:nvSpPr>
          <p:cNvPr id="6154" name="Rectangle 10">
            <a:extLst>
              <a:ext uri="{FF2B5EF4-FFF2-40B4-BE49-F238E27FC236}">
                <a16:creationId xmlns:a16="http://schemas.microsoft.com/office/drawing/2014/main" id="{16C5E09F-1D59-40EB-922D-9CF3B8453F0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532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0" hangingPunct="1">
              <a:defRPr kumimoji="0" sz="1200">
                <a:solidFill>
                  <a:schemeClr val="bg1"/>
                </a:solidFill>
                <a:latin typeface="Verdana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155" name="Rectangle 11">
            <a:extLst>
              <a:ext uri="{FF2B5EF4-FFF2-40B4-BE49-F238E27FC236}">
                <a16:creationId xmlns:a16="http://schemas.microsoft.com/office/drawing/2014/main" id="{BB1DB426-AAA5-4F16-BB12-9561FD323A7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5320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chemeClr val="bg1"/>
                </a:solidFill>
                <a:latin typeface="Verdana" panose="020B0604030504040204" pitchFamily="34" charset="0"/>
              </a:defRPr>
            </a:lvl1pPr>
          </a:lstStyle>
          <a:p>
            <a:fld id="{0773E07B-624E-460A-B51C-9927FD6E4E96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156" name="Rectangle 12">
            <a:extLst>
              <a:ext uri="{FF2B5EF4-FFF2-40B4-BE49-F238E27FC236}">
                <a16:creationId xmlns:a16="http://schemas.microsoft.com/office/drawing/2014/main" id="{5E4E3BFF-CC9C-4588-9889-F5D3E6CF7B3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2362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 b="1" i="1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/>
              <a:t>  </a:t>
            </a:r>
            <a:fld id="{6D27C227-D0D9-4A52-A9A5-12ED2EFA5133}" type="slidenum">
              <a:rPr lang="en-US" altLang="ko-KR"/>
              <a:pPr/>
              <a:t>‹#›</a:t>
            </a:fld>
            <a:r>
              <a:rPr lang="en-US" altLang="ko-KR"/>
              <a:t> </a:t>
            </a:r>
          </a:p>
        </p:txBody>
      </p:sp>
      <p:pic>
        <p:nvPicPr>
          <p:cNvPr id="1034" name="그림 9">
            <a:extLst>
              <a:ext uri="{FF2B5EF4-FFF2-40B4-BE49-F238E27FC236}">
                <a16:creationId xmlns:a16="http://schemas.microsoft.com/office/drawing/2014/main" id="{D59D99A6-B0E6-41EF-8F19-D45DA7B1EA8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7625"/>
            <a:ext cx="117475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ine 2">
            <a:extLst>
              <a:ext uri="{FF2B5EF4-FFF2-40B4-BE49-F238E27FC236}">
                <a16:creationId xmlns:a16="http://schemas.microsoft.com/office/drawing/2014/main" id="{424E194E-AD34-4A19-8F04-4343DC1AF7C8}"/>
              </a:ext>
            </a:extLst>
          </p:cNvPr>
          <p:cNvSpPr>
            <a:spLocks noChangeShapeType="1"/>
          </p:cNvSpPr>
          <p:nvPr userDrawn="1"/>
        </p:nvSpPr>
        <p:spPr bwMode="ltGray">
          <a:xfrm>
            <a:off x="7848600" y="1009650"/>
            <a:ext cx="1174750" cy="0"/>
          </a:xfrm>
          <a:prstGeom prst="line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latinLnBrk="1" hangingPunct="1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hf sldNum="0" hdr="0" ftr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휴먼모음T" pitchFamily="18" charset="-127"/>
          <a:ea typeface="휴먼모음T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휴먼모음T" pitchFamily="18" charset="-127"/>
          <a:ea typeface="휴먼모음T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휴먼모음T" pitchFamily="18" charset="-127"/>
          <a:ea typeface="휴먼모음T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휴먼모음T" pitchFamily="18" charset="-127"/>
          <a:ea typeface="휴먼모음T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휴먼모음T" pitchFamily="18" charset="-127"/>
          <a:ea typeface="휴먼모음T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휴먼모음T" pitchFamily="18" charset="-127"/>
          <a:ea typeface="휴먼모음T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휴먼모음T" pitchFamily="18" charset="-127"/>
          <a:ea typeface="휴먼모음T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휴먼모음T" pitchFamily="18" charset="-127"/>
          <a:ea typeface="휴먼모음T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n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o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o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o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o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o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o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o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notesSlide" Target="../notesSlides/notesSlide1.xml"  /><Relationship Id="rId3" Type="http://schemas.openxmlformats.org/officeDocument/2006/relationships/image" Target="../media/image2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notesSlide" Target="../notesSlides/notesSlide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notesSlide" Target="../notesSlides/notesSlide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notesSlide" Target="../notesSlides/notesSlide4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notesSlide" Target="../notesSlides/notesSlide5.xml"  /><Relationship Id="rId3" Type="http://schemas.openxmlformats.org/officeDocument/2006/relationships/image" Target="../media/image3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날짜 개체 틀 3">
            <a:extLst>
              <a:ext uri="{FF2B5EF4-FFF2-40B4-BE49-F238E27FC236}">
                <a16:creationId xmlns:a16="http://schemas.microsoft.com/office/drawing/2014/main" id="{D6E82634-1856-4F9D-B172-2669DE9BD7DB}"/>
              </a:ext>
            </a:extLst>
          </p:cNvPr>
          <p:cNvSpPr>
            <a:spLocks noGrp="1"/>
          </p:cNvSpPr>
          <p:nvPr>
            <p:ph type="dt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r>
              <a:rPr kumimoji="0" lang="en-US" altLang="ko-KR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fld id="{4C95C820-DF8F-4C10-B6AB-14662F9D5B5D}" type="slidenum">
              <a:rPr kumimoji="0" lang="en-US" altLang="ko-KR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pPr/>
              <a:t>1</a:t>
            </a:fld>
            <a:r>
              <a:rPr kumimoji="0" lang="en-US" altLang="ko-KR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</a:p>
        </p:txBody>
      </p:sp>
      <p:sp>
        <p:nvSpPr>
          <p:cNvPr id="3075" name="Rectangle 31">
            <a:extLst>
              <a:ext uri="{FF2B5EF4-FFF2-40B4-BE49-F238E27FC236}">
                <a16:creationId xmlns:a16="http://schemas.microsoft.com/office/drawing/2014/main" id="{3194E947-BDB2-4DB1-8855-88AB7DD8F04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457200"/>
            <a:ext cx="7772400" cy="533400"/>
          </a:xfrm>
        </p:spPr>
        <p:txBody>
          <a:bodyPr/>
          <a:lstStyle/>
          <a:p>
            <a:pPr eaLnBrk="1" hangingPunct="1"/>
            <a:endParaRPr lang="ko-KR" altLang="ko-KR" sz="4800"/>
          </a:p>
        </p:txBody>
      </p:sp>
      <p:sp>
        <p:nvSpPr>
          <p:cNvPr id="3076" name="Rectangle 33">
            <a:extLst>
              <a:ext uri="{FF2B5EF4-FFF2-40B4-BE49-F238E27FC236}">
                <a16:creationId xmlns:a16="http://schemas.microsoft.com/office/drawing/2014/main" id="{CBD6FE0E-4EDB-41D2-B8D6-D2CE74EC45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15888"/>
            <a:ext cx="8866188" cy="27003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endParaRPr kumimoji="0" lang="ko-KR" altLang="ko-KR" sz="240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3077" name="Rectangle 37">
            <a:extLst>
              <a:ext uri="{FF2B5EF4-FFF2-40B4-BE49-F238E27FC236}">
                <a16:creationId xmlns:a16="http://schemas.microsoft.com/office/drawing/2014/main" id="{3E95B197-EE3B-4DEE-8720-9203C130C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5410200"/>
            <a:ext cx="8077200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b="1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Jaewon Yoon</a:t>
            </a:r>
          </a:p>
          <a:p>
            <a:pPr eaLnBrk="1" hangingPunct="1"/>
            <a:r>
              <a:rPr kumimoji="0" lang="en-US" altLang="ko-KR" b="1" i="1">
                <a:solidFill>
                  <a:srgbClr val="B1AFB2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Hongik University</a:t>
            </a:r>
          </a:p>
          <a:p>
            <a:pPr eaLnBrk="1" hangingPunct="1"/>
            <a:endParaRPr kumimoji="0" lang="en-US" altLang="ko-KR" sz="1700" b="1" i="1">
              <a:solidFill>
                <a:srgbClr val="B1AFB2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  <a:p>
            <a:pPr eaLnBrk="1" hangingPunct="1"/>
            <a:endParaRPr kumimoji="0" lang="en-US" altLang="ko-KR" sz="1500">
              <a:solidFill>
                <a:srgbClr val="FFFC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3078" name="Rectangle 38">
            <a:extLst>
              <a:ext uri="{FF2B5EF4-FFF2-40B4-BE49-F238E27FC236}">
                <a16:creationId xmlns:a16="http://schemas.microsoft.com/office/drawing/2014/main" id="{0BCB484D-8F45-48F5-8DE0-DA413ECFC9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2554288"/>
            <a:ext cx="8367712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2800">
                <a:solidFill>
                  <a:srgbClr val="FFFFFF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Earnings Management Strategies: To Conform or Not to Conform? </a:t>
            </a:r>
          </a:p>
        </p:txBody>
      </p:sp>
      <p:sp>
        <p:nvSpPr>
          <p:cNvPr id="3079" name="Rectangle 8">
            <a:extLst>
              <a:ext uri="{FF2B5EF4-FFF2-40B4-BE49-F238E27FC236}">
                <a16:creationId xmlns:a16="http://schemas.microsoft.com/office/drawing/2014/main" id="{BEF816DB-1F6E-4D1F-B791-F8F8ADA00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9050" y="0"/>
            <a:ext cx="9172575" cy="144463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endParaRPr lang="ko-KR" altLang="en-US"/>
          </a:p>
        </p:txBody>
      </p:sp>
      <p:sp>
        <p:nvSpPr>
          <p:cNvPr id="3080" name="Rectangle 9">
            <a:extLst>
              <a:ext uri="{FF2B5EF4-FFF2-40B4-BE49-F238E27FC236}">
                <a16:creationId xmlns:a16="http://schemas.microsoft.com/office/drawing/2014/main" id="{49DB994D-629E-48A5-BE64-3D667E1BA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56688" y="0"/>
            <a:ext cx="115887" cy="6881813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endParaRPr lang="ko-KR" altLang="en-US"/>
          </a:p>
        </p:txBody>
      </p:sp>
      <p:sp>
        <p:nvSpPr>
          <p:cNvPr id="3081" name="Rectangle 10">
            <a:extLst>
              <a:ext uri="{FF2B5EF4-FFF2-40B4-BE49-F238E27FC236}">
                <a16:creationId xmlns:a16="http://schemas.microsoft.com/office/drawing/2014/main" id="{4069C38D-E42B-42FF-B0F2-29D788E3EA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8575" y="9525"/>
            <a:ext cx="115888" cy="6834188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endParaRPr lang="ko-KR" altLang="en-US"/>
          </a:p>
        </p:txBody>
      </p:sp>
      <p:sp>
        <p:nvSpPr>
          <p:cNvPr id="3082" name="Rectangle 11">
            <a:extLst>
              <a:ext uri="{FF2B5EF4-FFF2-40B4-BE49-F238E27FC236}">
                <a16:creationId xmlns:a16="http://schemas.microsoft.com/office/drawing/2014/main" id="{FCC67DB5-CE48-412C-8B7A-BC6B9DBDB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175" y="4953000"/>
            <a:ext cx="8655050" cy="15621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endParaRPr lang="ko-KR" altLang="en-US"/>
          </a:p>
        </p:txBody>
      </p:sp>
      <p:sp>
        <p:nvSpPr>
          <p:cNvPr id="3083" name="Rectangle 32">
            <a:extLst>
              <a:ext uri="{FF2B5EF4-FFF2-40B4-BE49-F238E27FC236}">
                <a16:creationId xmlns:a16="http://schemas.microsoft.com/office/drawing/2014/main" id="{ABF6A179-69F5-43A7-B212-92455DF07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2438400"/>
            <a:ext cx="8839200" cy="260826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/>
            <a:endParaRPr kumimoji="0" lang="ko-KR" altLang="ko-KR" sz="240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3084" name="Rectangle 38">
            <a:extLst>
              <a:ext uri="{FF2B5EF4-FFF2-40B4-BE49-F238E27FC236}">
                <a16:creationId xmlns:a16="http://schemas.microsoft.com/office/drawing/2014/main" id="{55CE9339-A16F-4D9F-8106-2C224726A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724150"/>
            <a:ext cx="836771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5400" b="1" dirty="0">
                <a:solidFill>
                  <a:srgbClr val="FFFFFF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AI-Biz </a:t>
            </a:r>
            <a:r>
              <a:rPr kumimoji="0" lang="ko-KR" altLang="en-US" sz="5400" b="1" dirty="0">
                <a:solidFill>
                  <a:srgbClr val="FFFFFF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융합전공</a:t>
            </a:r>
            <a:endParaRPr kumimoji="0" lang="ko-KR" altLang="en-US" sz="3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085" name="Rectangle 37">
            <a:extLst>
              <a:ext uri="{FF2B5EF4-FFF2-40B4-BE49-F238E27FC236}">
                <a16:creationId xmlns:a16="http://schemas.microsoft.com/office/drawing/2014/main" id="{AA8793E2-891A-422C-8C2A-180617E942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4230688"/>
            <a:ext cx="8077200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b="1" i="1">
                <a:solidFill>
                  <a:srgbClr val="B1AFB2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Korea Aerospace University</a:t>
            </a:r>
          </a:p>
          <a:p>
            <a:pPr eaLnBrk="1" hangingPunct="1"/>
            <a:endParaRPr kumimoji="0" lang="en-US" altLang="ko-KR" sz="1700" b="1" i="1">
              <a:solidFill>
                <a:srgbClr val="B1AFB2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  <a:p>
            <a:pPr eaLnBrk="1" hangingPunct="1"/>
            <a:endParaRPr kumimoji="0" lang="en-US" altLang="ko-KR" sz="1500">
              <a:solidFill>
                <a:srgbClr val="FFFCFF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3086" name="그림 1">
            <a:extLst>
              <a:ext uri="{FF2B5EF4-FFF2-40B4-BE49-F238E27FC236}">
                <a16:creationId xmlns:a16="http://schemas.microsoft.com/office/drawing/2014/main" id="{78EF3385-4B8A-47B2-A8C1-2C584D78C7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79388"/>
            <a:ext cx="3876675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제목 1">
            <a:extLst>
              <a:ext uri="{FF2B5EF4-FFF2-40B4-BE49-F238E27FC236}">
                <a16:creationId xmlns:a16="http://schemas.microsoft.com/office/drawing/2014/main" id="{6E5EC1E6-884D-418C-B535-D7CB78D0E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60350"/>
            <a:ext cx="7239000" cy="762000"/>
          </a:xfrm>
        </p:spPr>
        <p:txBody>
          <a:bodyPr/>
          <a:lstStyle/>
          <a:p>
            <a:pPr eaLnBrk="1" hangingPunct="1"/>
            <a:r>
              <a:rPr lang="en-US" altLang="ko-KR" dirty="0"/>
              <a:t>AI-Biz </a:t>
            </a:r>
            <a:r>
              <a:rPr lang="ko-KR" altLang="en-US" dirty="0"/>
              <a:t>융합전공 교육목표</a:t>
            </a:r>
          </a:p>
        </p:txBody>
      </p:sp>
      <p:sp>
        <p:nvSpPr>
          <p:cNvPr id="5123" name="날짜 개체 틀 3">
            <a:extLst>
              <a:ext uri="{FF2B5EF4-FFF2-40B4-BE49-F238E27FC236}">
                <a16:creationId xmlns:a16="http://schemas.microsoft.com/office/drawing/2014/main" id="{FB72D16F-EC06-4F4B-984C-A970810E7849}"/>
              </a:ext>
            </a:extLst>
          </p:cNvPr>
          <p:cNvSpPr>
            <a:spLocks noGrp="1"/>
          </p:cNvSpPr>
          <p:nvPr>
            <p:ph type="dt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r>
              <a:rPr kumimoji="0" lang="en-US" altLang="ko-KR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fld id="{570C7FAC-44D3-4D3D-99F7-5D476CB02A87}" type="slidenum">
              <a:rPr kumimoji="0" lang="en-US" altLang="ko-KR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pPr/>
              <a:t>2</a:t>
            </a:fld>
            <a:r>
              <a:rPr kumimoji="0" lang="en-US" altLang="ko-KR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1D00D59F-F177-401D-803B-E2485E152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47783"/>
              </p:ext>
            </p:extLst>
          </p:nvPr>
        </p:nvGraphicFramePr>
        <p:xfrm>
          <a:off x="539750" y="1477963"/>
          <a:ext cx="8208963" cy="4630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1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326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109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배  경</a:t>
                      </a:r>
                    </a:p>
                  </a:txBody>
                  <a:tcPr marL="91441" marR="91441" marT="45717" marB="45717">
                    <a:solidFill>
                      <a:srgbClr val="00008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교 육 목 표</a:t>
                      </a:r>
                    </a:p>
                  </a:txBody>
                  <a:tcPr marL="91441" marR="91441" marT="45717" marB="45717">
                    <a:solidFill>
                      <a:srgbClr val="3A19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525">
                <a:tc gridSpan="2">
                  <a:txBody>
                    <a:bodyPr/>
                    <a:lstStyle/>
                    <a:p>
                      <a:pPr marL="285750" marR="0" indent="-2857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미래 융합시대는 디지털기술을 기반으로 다양한 학문분야가 융합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결합하는 시대로 다양한 </a:t>
                      </a:r>
                      <a:r>
                        <a:rPr lang="ko-KR" altLang="en-US" sz="1600" kern="120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결합형산업이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등장할 것으로 전망됨</a:t>
                      </a:r>
                      <a:endParaRPr lang="en-US" altLang="ko-KR" sz="1600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85750" marR="0" indent="-2857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융합시대 디지털경제를 주도할 전문인력은 다양한 학문분야에 대한 기본적인 이해가 필요함</a:t>
                      </a:r>
                      <a:endParaRPr lang="en-US" altLang="ko-KR" sz="1600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85750" marR="0" indent="-2857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경영학을 전공하는 학생들이 인공지능 기술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(technology)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을 이해할 수 있는 기회를 갖고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인공지능을 전공하는 학생들은 경영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(management)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을 배울 수 있는 기회를 갖도록 교육 프로그램을 제공함</a:t>
                      </a:r>
                      <a:endParaRPr lang="en-US" altLang="ko-KR" sz="1600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85750" marR="0" indent="-2857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 산업혁명시대에 미래융합산업을 주도할 </a:t>
                      </a:r>
                      <a:r>
                        <a:rPr lang="ko-KR" altLang="en-US" sz="1600" kern="120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통섭형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전문인재의 육성이 필요함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1" marR="91441" marT="45717" marB="45717">
                    <a:solidFill>
                      <a:srgbClr val="DDDD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 산업혁명 융합의 시대에 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비즈니스를 주도할 융합형 미래 전문인재 육성</a:t>
                      </a:r>
                    </a:p>
                    <a:p>
                      <a:pPr fontAlgn="base" latinLnBrk="1"/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인공지능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(AI)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기술을 이해하는 전문경영인 육성</a:t>
                      </a:r>
                    </a:p>
                    <a:p>
                      <a:pPr fontAlgn="base" latinLnBrk="1"/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경영마인드를 가진 인공지능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(AI) 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기술인력 육성</a:t>
                      </a:r>
                    </a:p>
                    <a:p>
                      <a:pPr fontAlgn="base" latinLnBrk="1"/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미래 유망산업인 데이터과학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(data science)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를 주도할 </a:t>
                      </a:r>
                      <a:r>
                        <a:rPr lang="en-US" altLang="ko-KR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data scientist</a:t>
                      </a:r>
                      <a:r>
                        <a:rPr lang="ko-KR" altLang="en-US" sz="160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를 육성하여 향후 데이터기반 경영의 핵심 인력을 양성함</a:t>
                      </a:r>
                    </a:p>
                    <a:p>
                      <a:pPr marL="285750" indent="-285750" algn="just" eaLnBrk="1" latinLnBrk="1" hangingPunct="1">
                        <a:lnSpc>
                          <a:spcPct val="150000"/>
                        </a:lnSpc>
                        <a:buFont typeface="Arial" pitchFamily="34" charset="0"/>
                        <a:buChar char="•"/>
                        <a:defRPr/>
                      </a:pP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85750" indent="-285750" algn="just" eaLnBrk="1" latinLnBrk="1" hangingPunct="1">
                        <a:lnSpc>
                          <a:spcPct val="150000"/>
                        </a:lnSpc>
                        <a:buFontTx/>
                        <a:buChar char="-"/>
                        <a:defRPr/>
                      </a:pP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1" marR="91441" marT="45717" marB="45717">
                    <a:solidFill>
                      <a:srgbClr val="E6D5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1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>
                          <a:solidFill>
                            <a:schemeClr val="bg1"/>
                          </a:solidFill>
                        </a:rPr>
                        <a:t>인재상</a:t>
                      </a:r>
                      <a:endParaRPr lang="ko-KR" alt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41" marR="91441" marT="45717" marB="45717" anchor="ctr">
                    <a:solidFill>
                      <a:srgbClr val="00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데이터를 기반으로 한 디지털경제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(digital economy)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시대에 기술에 대한 이해와 기업경영관리에 대한 지식을 보유한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통섭형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인재를 육성함</a:t>
                      </a:r>
                    </a:p>
                  </a:txBody>
                  <a:tcPr marL="91441" marR="91441" marT="45717" marB="45717" anchor="ctr">
                    <a:solidFill>
                      <a:srgbClr val="D8FFD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제목 1">
            <a:extLst>
              <a:ext uri="{FF2B5EF4-FFF2-40B4-BE49-F238E27FC236}">
                <a16:creationId xmlns:a16="http://schemas.microsoft.com/office/drawing/2014/main" id="{9CDF4A8D-AAE0-4FC5-B6A8-A590AC2A0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ko-KR" dirty="0"/>
              <a:t>AI-Biz </a:t>
            </a:r>
            <a:r>
              <a:rPr lang="ko-KR" altLang="en-US" dirty="0"/>
              <a:t>융합전공 </a:t>
            </a:r>
            <a:r>
              <a:rPr lang="en-US" altLang="ko-KR" dirty="0"/>
              <a:t>Track</a:t>
            </a:r>
            <a:r>
              <a:rPr lang="ko-KR" altLang="en-US" dirty="0"/>
              <a:t>별 이수조건</a:t>
            </a:r>
            <a:endParaRPr lang="ko-KR" altLang="en-US" dirty="0">
              <a:latin typeface="+mj-ea"/>
            </a:endParaRPr>
          </a:p>
        </p:txBody>
      </p:sp>
      <p:sp>
        <p:nvSpPr>
          <p:cNvPr id="7171" name="날짜 개체 틀 3">
            <a:extLst>
              <a:ext uri="{FF2B5EF4-FFF2-40B4-BE49-F238E27FC236}">
                <a16:creationId xmlns:a16="http://schemas.microsoft.com/office/drawing/2014/main" id="{81994465-E87A-4183-BEC1-ADBF7585A813}"/>
              </a:ext>
            </a:extLst>
          </p:cNvPr>
          <p:cNvSpPr>
            <a:spLocks noGrp="1"/>
          </p:cNvSpPr>
          <p:nvPr>
            <p:ph type="dt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r>
              <a:rPr kumimoji="0" lang="en-US" altLang="ko-KR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3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58D34E73-EAE6-44C5-AD84-AA840DBBB023}"/>
              </a:ext>
            </a:extLst>
          </p:cNvPr>
          <p:cNvSpPr/>
          <p:nvPr/>
        </p:nvSpPr>
        <p:spPr>
          <a:xfrm>
            <a:off x="457200" y="1268413"/>
            <a:ext cx="83629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latinLnBrk="1" hangingPunct="1">
              <a:defRPr/>
            </a:pPr>
            <a:r>
              <a:rPr lang="en-US" altLang="ko-KR" sz="2000" dirty="0">
                <a:latin typeface="+mn-ea"/>
                <a:ea typeface="+mn-ea"/>
              </a:rPr>
              <a:t> 1. </a:t>
            </a:r>
            <a:r>
              <a:rPr lang="ko-KR" altLang="en-US" sz="2000" dirty="0" err="1">
                <a:latin typeface="+mn-ea"/>
                <a:ea typeface="+mn-ea"/>
              </a:rPr>
              <a:t>트랙별</a:t>
            </a:r>
            <a:r>
              <a:rPr lang="ko-KR" altLang="en-US" sz="2000" dirty="0">
                <a:latin typeface="+mn-ea"/>
                <a:ea typeface="+mn-ea"/>
              </a:rPr>
              <a:t> 이수조건에 따라 </a:t>
            </a:r>
            <a:r>
              <a:rPr lang="en-US" altLang="ko-KR" sz="2000" dirty="0">
                <a:latin typeface="+mn-ea"/>
                <a:ea typeface="+mn-ea"/>
              </a:rPr>
              <a:t>AI-Biz</a:t>
            </a:r>
            <a:r>
              <a:rPr lang="ko-KR" altLang="en-US" sz="2000" dirty="0">
                <a:latin typeface="+mn-ea"/>
                <a:ea typeface="+mn-ea"/>
              </a:rPr>
              <a:t>융합전공 교과목 </a:t>
            </a:r>
            <a:r>
              <a:rPr lang="en-US" altLang="ko-KR" sz="2000" dirty="0">
                <a:latin typeface="+mn-ea"/>
                <a:ea typeface="+mn-ea"/>
              </a:rPr>
              <a:t>36</a:t>
            </a:r>
            <a:r>
              <a:rPr lang="ko-KR" altLang="en-US" sz="2000" dirty="0">
                <a:latin typeface="+mn-ea"/>
                <a:ea typeface="+mn-ea"/>
              </a:rPr>
              <a:t>학점 이상 이수</a:t>
            </a:r>
            <a:endParaRPr lang="en-US" altLang="ko-KR" sz="2000" dirty="0">
              <a:latin typeface="+mn-ea"/>
              <a:ea typeface="+mn-ea"/>
            </a:endParaRPr>
          </a:p>
          <a:p>
            <a:pPr eaLnBrk="1" latinLnBrk="1" hangingPunct="1">
              <a:defRPr/>
            </a:pPr>
            <a:r>
              <a:rPr lang="en-US" altLang="ko-KR" sz="2000" dirty="0">
                <a:latin typeface="+mn-ea"/>
                <a:ea typeface="+mn-ea"/>
              </a:rPr>
              <a:t>    (</a:t>
            </a:r>
            <a:r>
              <a:rPr lang="ko-KR" altLang="en-US" sz="2000" dirty="0">
                <a:latin typeface="+mn-ea"/>
                <a:ea typeface="+mn-ea"/>
              </a:rPr>
              <a:t>지원 시 트랙선택</a:t>
            </a:r>
            <a:r>
              <a:rPr lang="en-US" altLang="ko-KR" sz="2000" dirty="0">
                <a:latin typeface="+mn-ea"/>
                <a:ea typeface="+mn-ea"/>
              </a:rPr>
              <a:t>)</a:t>
            </a:r>
          </a:p>
          <a:p>
            <a:pPr eaLnBrk="1" latinLnBrk="1" hangingPunct="1">
              <a:defRPr/>
            </a:pPr>
            <a:r>
              <a:rPr lang="en-US" altLang="ko-KR" sz="2000" dirty="0">
                <a:latin typeface="+mn-ea"/>
                <a:ea typeface="+mn-ea"/>
              </a:rPr>
              <a:t> 2. </a:t>
            </a:r>
            <a:r>
              <a:rPr lang="ko-KR" altLang="en-US" sz="2000" dirty="0">
                <a:latin typeface="+mn-ea"/>
                <a:ea typeface="+mn-ea"/>
              </a:rPr>
              <a:t>주전공과 </a:t>
            </a:r>
            <a:r>
              <a:rPr lang="en-US" altLang="ko-KR" sz="2000" dirty="0">
                <a:latin typeface="+mn-ea"/>
                <a:ea typeface="+mn-ea"/>
              </a:rPr>
              <a:t>AI-Biz</a:t>
            </a:r>
            <a:r>
              <a:rPr lang="ko-KR" altLang="en-US" sz="2000" dirty="0">
                <a:latin typeface="+mn-ea"/>
                <a:ea typeface="+mn-ea"/>
              </a:rPr>
              <a:t>융합전공 과목이 중복 될 경우 최대 </a:t>
            </a:r>
            <a:r>
              <a:rPr lang="en-US" altLang="ko-KR" sz="2000" dirty="0">
                <a:latin typeface="+mn-ea"/>
                <a:ea typeface="+mn-ea"/>
              </a:rPr>
              <a:t>12</a:t>
            </a:r>
            <a:r>
              <a:rPr lang="ko-KR" altLang="en-US" sz="2000" dirty="0">
                <a:latin typeface="+mn-ea"/>
                <a:ea typeface="+mn-ea"/>
              </a:rPr>
              <a:t>학점까지 중복인정</a:t>
            </a:r>
            <a:endParaRPr lang="en-US" altLang="ko-KR" sz="2000" dirty="0">
              <a:latin typeface="+mn-ea"/>
              <a:ea typeface="+mn-ea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4DF5DDAF-7C0F-4D46-938A-68D66D5DC6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554530"/>
              </p:ext>
            </p:extLst>
          </p:nvPr>
        </p:nvGraphicFramePr>
        <p:xfrm>
          <a:off x="611188" y="2924175"/>
          <a:ext cx="7940676" cy="2073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5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76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90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latin typeface="+mn-lt"/>
                        </a:rPr>
                        <a:t>구분</a:t>
                      </a:r>
                    </a:p>
                  </a:txBody>
                  <a:tcPr marL="91470" marR="91470" marT="45752" marB="45752"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/>
                        <a:t>이수조건</a:t>
                      </a:r>
                    </a:p>
                  </a:txBody>
                  <a:tcPr marL="91470" marR="91470" marT="45752" marB="45752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91465" marR="91465" marT="45764" marB="45764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/>
                        <a:t>AI-Biz </a:t>
                      </a:r>
                      <a:r>
                        <a:rPr lang="ko-KR" altLang="en-US" sz="1800" baseline="0" dirty="0"/>
                        <a:t>융합전공</a:t>
                      </a:r>
                      <a:endParaRPr lang="en-US" altLang="ko-KR" sz="1800" dirty="0"/>
                    </a:p>
                    <a:p>
                      <a:pPr algn="ctr" latinLnBrk="1"/>
                      <a:r>
                        <a:rPr lang="ko-KR" altLang="en-US" sz="1800" dirty="0" err="1"/>
                        <a:t>학위명</a:t>
                      </a:r>
                      <a:endParaRPr lang="ko-KR" altLang="en-US" sz="1800" dirty="0"/>
                    </a:p>
                  </a:txBody>
                  <a:tcPr marL="91470" marR="91470" marT="45752" marB="45752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7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12</a:t>
                      </a:r>
                      <a:r>
                        <a:rPr lang="ko-KR" altLang="en-US" sz="1800" dirty="0">
                          <a:latin typeface="+mn-lt"/>
                        </a:rPr>
                        <a:t>학점</a:t>
                      </a:r>
                    </a:p>
                  </a:txBody>
                  <a:tcPr marL="91470" marR="91470" marT="45752" marB="45752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24</a:t>
                      </a:r>
                      <a:r>
                        <a:rPr lang="ko-KR" altLang="en-US" sz="1800" dirty="0">
                          <a:latin typeface="+mn-lt"/>
                        </a:rPr>
                        <a:t>학점 이상</a:t>
                      </a:r>
                    </a:p>
                  </a:txBody>
                  <a:tcPr marL="91470" marR="91470" marT="45752" marB="45752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800" dirty="0">
                        <a:latin typeface="+mn-lt"/>
                      </a:endParaRPr>
                    </a:p>
                  </a:txBody>
                  <a:tcPr marL="91465" marR="91465" marT="45764" marB="4576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312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Business track</a:t>
                      </a:r>
                      <a:endParaRPr lang="ko-KR" altLang="en-US" sz="1800" dirty="0">
                        <a:latin typeface="+mn-lt"/>
                      </a:endParaRPr>
                    </a:p>
                  </a:txBody>
                  <a:tcPr marL="91470" marR="91470" marT="45752" marB="45752" anchor="ctr"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dirty="0">
                          <a:latin typeface="+mn-lt"/>
                        </a:rPr>
                        <a:t>소프트웨어 교과목</a:t>
                      </a:r>
                    </a:p>
                  </a:txBody>
                  <a:tcPr marL="91470" marR="91470" marT="45752" marB="45752" anchor="ctr"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AI-Biz Business</a:t>
                      </a:r>
                      <a:r>
                        <a:rPr lang="ko-KR" altLang="en-US" sz="1800" dirty="0">
                          <a:latin typeface="+mn-lt"/>
                        </a:rPr>
                        <a:t>트랙 교과목</a:t>
                      </a:r>
                    </a:p>
                  </a:txBody>
                  <a:tcPr marL="91470" marR="91470" marT="45752" marB="45752" anchor="ctr"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dirty="0">
                          <a:latin typeface="+mn-lt"/>
                        </a:rPr>
                        <a:t>경영학사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(AI-Biz </a:t>
                      </a:r>
                      <a:r>
                        <a:rPr lang="ko-KR" altLang="en-US" sz="1800" dirty="0">
                          <a:latin typeface="+mn-lt"/>
                        </a:rPr>
                        <a:t>융합전공</a:t>
                      </a:r>
                      <a:r>
                        <a:rPr lang="en-US" altLang="ko-KR" sz="1800" dirty="0">
                          <a:latin typeface="+mn-lt"/>
                        </a:rPr>
                        <a:t>)</a:t>
                      </a:r>
                      <a:endParaRPr lang="ko-KR" altLang="en-US" sz="1800" dirty="0">
                        <a:latin typeface="+mn-lt"/>
                      </a:endParaRPr>
                    </a:p>
                  </a:txBody>
                  <a:tcPr marL="91470" marR="91470" marT="45752" marB="45752" anchor="ctr"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3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lt"/>
                        </a:rPr>
                        <a:t>AI track</a:t>
                      </a:r>
                      <a:endParaRPr lang="ko-KR" altLang="en-US" sz="1800" dirty="0">
                        <a:latin typeface="+mn-lt"/>
                      </a:endParaRPr>
                    </a:p>
                  </a:txBody>
                  <a:tcPr marL="91470" marR="91470" marT="45752" marB="457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dirty="0">
                          <a:latin typeface="+mn-lt"/>
                        </a:rPr>
                        <a:t>경영학부 교과목</a:t>
                      </a:r>
                    </a:p>
                  </a:txBody>
                  <a:tcPr marL="91470" marR="91470" marT="45752" marB="457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AI-Biz AI</a:t>
                      </a:r>
                      <a:r>
                        <a:rPr lang="ko-KR" altLang="en-US" sz="1800" dirty="0">
                          <a:latin typeface="+mn-lt"/>
                        </a:rPr>
                        <a:t>트랙 교과목</a:t>
                      </a:r>
                    </a:p>
                  </a:txBody>
                  <a:tcPr marL="91470" marR="91470" marT="45752" marB="457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dirty="0">
                          <a:latin typeface="+mn-lt"/>
                        </a:rPr>
                        <a:t>공학사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+mn-lt"/>
                        </a:rPr>
                        <a:t>(AI-Biz </a:t>
                      </a:r>
                      <a:r>
                        <a:rPr lang="ko-KR" altLang="en-US" sz="1800" dirty="0">
                          <a:latin typeface="+mn-lt"/>
                        </a:rPr>
                        <a:t>융합전공</a:t>
                      </a:r>
                      <a:r>
                        <a:rPr lang="en-US" altLang="ko-KR" sz="1800" dirty="0">
                          <a:latin typeface="+mn-lt"/>
                        </a:rPr>
                        <a:t>)</a:t>
                      </a:r>
                      <a:endParaRPr lang="ko-KR" altLang="en-US" sz="1800" dirty="0">
                        <a:latin typeface="+mn-lt"/>
                      </a:endParaRPr>
                    </a:p>
                  </a:txBody>
                  <a:tcPr marL="91470" marR="91470" marT="45752" marB="45752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EE971E9C-F560-42D7-8DCE-7530B9E019B3}"/>
              </a:ext>
            </a:extLst>
          </p:cNvPr>
          <p:cNvSpPr/>
          <p:nvPr/>
        </p:nvSpPr>
        <p:spPr>
          <a:xfrm>
            <a:off x="827088" y="2420938"/>
            <a:ext cx="47529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latinLnBrk="1" hangingPunct="1">
              <a:defRPr/>
            </a:pPr>
            <a:r>
              <a:rPr lang="en-US" altLang="ko-KR" sz="2000" dirty="0">
                <a:latin typeface="+mn-ea"/>
                <a:ea typeface="+mn-ea"/>
              </a:rPr>
              <a:t>- AI-Biz</a:t>
            </a:r>
            <a:r>
              <a:rPr lang="ko-KR" altLang="en-US" sz="2000" dirty="0">
                <a:latin typeface="+mn-ea"/>
                <a:ea typeface="+mn-ea"/>
              </a:rPr>
              <a:t>융합전공 </a:t>
            </a:r>
            <a:r>
              <a:rPr lang="ko-KR" altLang="en-US" sz="2000" dirty="0" err="1">
                <a:latin typeface="+mn-ea"/>
                <a:ea typeface="+mn-ea"/>
              </a:rPr>
              <a:t>트랙별</a:t>
            </a:r>
            <a:r>
              <a:rPr lang="ko-KR" altLang="en-US" sz="2000" dirty="0">
                <a:latin typeface="+mn-ea"/>
                <a:ea typeface="+mn-ea"/>
              </a:rPr>
              <a:t> 이수조건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815A3B-99CE-4606-8F5A-3C9844118999}"/>
              </a:ext>
            </a:extLst>
          </p:cNvPr>
          <p:cNvSpPr/>
          <p:nvPr/>
        </p:nvSpPr>
        <p:spPr>
          <a:xfrm>
            <a:off x="604838" y="5085184"/>
            <a:ext cx="806767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latinLnBrk="1" hangingPunct="1">
              <a:defRPr/>
            </a:pPr>
            <a:r>
              <a:rPr lang="en-US" altLang="ko-KR" sz="1600" dirty="0">
                <a:solidFill>
                  <a:srgbClr val="C00000"/>
                </a:solidFill>
                <a:latin typeface="+mn-ea"/>
                <a:ea typeface="+mn-ea"/>
              </a:rPr>
              <a:t>※ 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위</a:t>
            </a:r>
            <a:r>
              <a:rPr lang="en-US" altLang="ko-KR" sz="1600" dirty="0">
                <a:solidFill>
                  <a:srgbClr val="C00000"/>
                </a:solidFill>
                <a:latin typeface="+mn-ea"/>
                <a:ea typeface="+mn-ea"/>
              </a:rPr>
              <a:t> 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이수조건에 따라 학위증에 본인 </a:t>
            </a:r>
            <a:r>
              <a:rPr lang="ko-KR" altLang="en-US" sz="1600" dirty="0" err="1">
                <a:solidFill>
                  <a:srgbClr val="C00000"/>
                </a:solidFill>
                <a:latin typeface="+mn-ea"/>
                <a:ea typeface="+mn-ea"/>
              </a:rPr>
              <a:t>주전공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 학위명과 </a:t>
            </a:r>
            <a:r>
              <a:rPr lang="en-US" altLang="ko-KR" sz="1600" dirty="0">
                <a:solidFill>
                  <a:srgbClr val="C00000"/>
                </a:solidFill>
                <a:latin typeface="+mn-ea"/>
                <a:ea typeface="+mn-ea"/>
              </a:rPr>
              <a:t>AI-Biz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융합전공 </a:t>
            </a:r>
            <a:r>
              <a:rPr lang="ko-KR" altLang="en-US" sz="1600" dirty="0" err="1">
                <a:solidFill>
                  <a:srgbClr val="C00000"/>
                </a:solidFill>
                <a:latin typeface="+mn-ea"/>
                <a:ea typeface="+mn-ea"/>
              </a:rPr>
              <a:t>학위명</a:t>
            </a:r>
            <a:r>
              <a:rPr lang="en-US" altLang="ko-KR" sz="1600" dirty="0">
                <a:solidFill>
                  <a:srgbClr val="C00000"/>
                </a:solidFill>
                <a:latin typeface="+mn-ea"/>
                <a:ea typeface="+mn-ea"/>
              </a:rPr>
              <a:t> 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병행 표기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제목 1">
            <a:extLst>
              <a:ext uri="{FF2B5EF4-FFF2-40B4-BE49-F238E27FC236}">
                <a16:creationId xmlns:a16="http://schemas.microsoft.com/office/drawing/2014/main" id="{9CDF4A8D-AAE0-4FC5-B6A8-A590AC2A0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ko-KR" altLang="en-US" dirty="0"/>
              <a:t>각 학부과별 </a:t>
            </a:r>
            <a:r>
              <a:rPr lang="en-US" altLang="ko-KR" dirty="0"/>
              <a:t>AI-Biz </a:t>
            </a:r>
            <a:r>
              <a:rPr lang="ko-KR" altLang="en-US" dirty="0"/>
              <a:t>융합전공 선택</a:t>
            </a:r>
            <a:endParaRPr lang="ko-KR" altLang="en-US" dirty="0">
              <a:latin typeface="+mj-ea"/>
            </a:endParaRPr>
          </a:p>
        </p:txBody>
      </p:sp>
      <p:sp>
        <p:nvSpPr>
          <p:cNvPr id="7171" name="날짜 개체 틀 3">
            <a:extLst>
              <a:ext uri="{FF2B5EF4-FFF2-40B4-BE49-F238E27FC236}">
                <a16:creationId xmlns:a16="http://schemas.microsoft.com/office/drawing/2014/main" id="{81994465-E87A-4183-BEC1-ADBF7585A813}"/>
              </a:ext>
            </a:extLst>
          </p:cNvPr>
          <p:cNvSpPr>
            <a:spLocks noGrp="1"/>
          </p:cNvSpPr>
          <p:nvPr>
            <p:ph type="dt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r>
              <a:rPr kumimoji="0" lang="en-US" altLang="ko-KR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3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4DF5DDAF-7C0F-4D46-938A-68D66D5DC6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581630"/>
              </p:ext>
            </p:extLst>
          </p:nvPr>
        </p:nvGraphicFramePr>
        <p:xfrm>
          <a:off x="892869" y="1232957"/>
          <a:ext cx="6919490" cy="3932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48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46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031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dirty="0" err="1">
                          <a:latin typeface="+mn-lt"/>
                        </a:rPr>
                        <a:t>학부과</a:t>
                      </a:r>
                      <a:endParaRPr lang="ko-KR" altLang="en-US" sz="1800" dirty="0">
                        <a:latin typeface="+mn-lt"/>
                      </a:endParaRPr>
                    </a:p>
                  </a:txBody>
                  <a:tcPr marL="91470" marR="91470" marT="45752" marB="45752" anchor="ctr"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800" dirty="0">
                          <a:latin typeface="+mn-lt"/>
                        </a:rPr>
                        <a:t>선택</a:t>
                      </a:r>
                      <a:r>
                        <a:rPr lang="en-US" altLang="ko-KR" sz="1800" dirty="0">
                          <a:latin typeface="+mn-lt"/>
                        </a:rPr>
                        <a:t> </a:t>
                      </a:r>
                      <a:r>
                        <a:rPr lang="ko-KR" altLang="en-US" sz="1800" dirty="0">
                          <a:latin typeface="+mn-lt"/>
                        </a:rPr>
                        <a:t>트랙</a:t>
                      </a:r>
                    </a:p>
                  </a:txBody>
                  <a:tcPr marL="91470" marR="91470" marT="45752" marB="45752" anchor="ctr"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4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경영학부</a:t>
                      </a:r>
                    </a:p>
                  </a:txBody>
                  <a:tcPr marL="91470" marR="91470" marT="45752" marB="457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AI track</a:t>
                      </a:r>
                      <a:endParaRPr lang="ko-KR" altLang="en-US" sz="1800" dirty="0">
                        <a:latin typeface="+mn-lt"/>
                      </a:endParaRPr>
                    </a:p>
                  </a:txBody>
                  <a:tcPr marL="91470" marR="91470" marT="45752" marB="45752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43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소프트웨어학과</a:t>
                      </a:r>
                    </a:p>
                  </a:txBody>
                  <a:tcPr marL="91470" marR="91470" marT="45752" marB="457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Business track</a:t>
                      </a:r>
                      <a:endParaRPr lang="ko-KR" altLang="en-US" sz="1800" dirty="0">
                        <a:latin typeface="+mn-lt"/>
                      </a:endParaRPr>
                    </a:p>
                  </a:txBody>
                  <a:tcPr marL="91470" marR="91470" marT="45752" marB="45752" anchor="ctr"/>
                </a:tc>
                <a:extLst>
                  <a:ext uri="{0D108BD9-81ED-4DB2-BD59-A6C34878D82A}">
                    <a16:rowId xmlns:a16="http://schemas.microsoft.com/office/drawing/2014/main" val="1857409012"/>
                  </a:ext>
                </a:extLst>
              </a:tr>
              <a:tr h="2134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항공우주 및 기계공학부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항공전자정보공학부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신소재공학과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공학계열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err="1">
                          <a:latin typeface="+mn-lt"/>
                        </a:rPr>
                        <a:t>스마트드론공학과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자율주행시스템공학과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항공교통물류학부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항공운항학과</a:t>
                      </a:r>
                      <a:endParaRPr lang="en-US" altLang="ko-KR" sz="1800" dirty="0"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>
                          <a:latin typeface="+mn-lt"/>
                        </a:rPr>
                        <a:t>자유전공</a:t>
                      </a:r>
                    </a:p>
                  </a:txBody>
                  <a:tcPr marL="91470" marR="91470" marT="45752" marB="457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AI track or</a:t>
                      </a:r>
                    </a:p>
                    <a:p>
                      <a:pPr algn="ctr"/>
                      <a:r>
                        <a:rPr lang="en-US" altLang="ko-KR" sz="1800" dirty="0">
                          <a:latin typeface="+mn-lt"/>
                        </a:rPr>
                        <a:t>Business track</a:t>
                      </a:r>
                    </a:p>
                    <a:p>
                      <a:pPr algn="ctr"/>
                      <a:r>
                        <a:rPr lang="ko-KR" altLang="en-US" sz="1800" dirty="0">
                          <a:latin typeface="+mn-lt"/>
                        </a:rPr>
                        <a:t>지원 가능</a:t>
                      </a:r>
                    </a:p>
                  </a:txBody>
                  <a:tcPr marL="91470" marR="91470" marT="45752" marB="45752" anchor="ctr"/>
                </a:tc>
                <a:extLst>
                  <a:ext uri="{0D108BD9-81ED-4DB2-BD59-A6C34878D82A}">
                    <a16:rowId xmlns:a16="http://schemas.microsoft.com/office/drawing/2014/main" val="2033526867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0F815A3B-99CE-4606-8F5A-3C9844118999}"/>
              </a:ext>
            </a:extLst>
          </p:cNvPr>
          <p:cNvSpPr/>
          <p:nvPr/>
        </p:nvSpPr>
        <p:spPr>
          <a:xfrm>
            <a:off x="892870" y="5229200"/>
            <a:ext cx="69194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defRPr/>
            </a:pPr>
            <a:r>
              <a:rPr lang="en-US" altLang="ko-KR" sz="1600" dirty="0">
                <a:solidFill>
                  <a:srgbClr val="C00000"/>
                </a:solidFill>
                <a:latin typeface="+mn-ea"/>
                <a:ea typeface="+mn-ea"/>
              </a:rPr>
              <a:t>※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경영학부와 소프트웨어학과 이외의 </a:t>
            </a:r>
            <a:r>
              <a:rPr lang="ko-KR" altLang="en-US" sz="1600" dirty="0" err="1">
                <a:solidFill>
                  <a:srgbClr val="C00000"/>
                </a:solidFill>
                <a:latin typeface="+mn-ea"/>
                <a:ea typeface="+mn-ea"/>
              </a:rPr>
              <a:t>학부과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 소속 학생이 지원하는 경우 융합전공 주임교수의 승인으로 받아 소속 </a:t>
            </a:r>
            <a:r>
              <a:rPr lang="ko-KR" altLang="en-US" sz="1600" dirty="0" err="1">
                <a:solidFill>
                  <a:srgbClr val="C00000"/>
                </a:solidFill>
                <a:latin typeface="+mn-ea"/>
                <a:ea typeface="+mn-ea"/>
              </a:rPr>
              <a:t>학부과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 과목 최대 </a:t>
            </a:r>
            <a:r>
              <a:rPr lang="en-US" altLang="ko-KR" sz="1600" dirty="0">
                <a:solidFill>
                  <a:srgbClr val="C00000"/>
                </a:solidFill>
                <a:latin typeface="+mn-ea"/>
                <a:ea typeface="+mn-ea"/>
              </a:rPr>
              <a:t>12</a:t>
            </a:r>
            <a:r>
              <a:rPr lang="ko-KR" altLang="en-US" sz="1600" dirty="0">
                <a:solidFill>
                  <a:srgbClr val="C00000"/>
                </a:solidFill>
                <a:latin typeface="+mn-ea"/>
                <a:ea typeface="+mn-ea"/>
              </a:rPr>
              <a:t>학점까지 인정받을 수 있음</a:t>
            </a:r>
          </a:p>
        </p:txBody>
      </p:sp>
    </p:spTree>
    <p:extLst>
      <p:ext uri="{BB962C8B-B14F-4D97-AF65-F5344CB8AC3E}">
        <p14:creationId xmlns:p14="http://schemas.microsoft.com/office/powerpoint/2010/main" val="2288449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>
            <a:extLst>
              <a:ext uri="{FF2B5EF4-FFF2-40B4-BE49-F238E27FC236}">
                <a16:creationId xmlns:a16="http://schemas.microsoft.com/office/drawing/2014/main" id="{EE47F2BD-BBB1-4047-94F6-13A17AFBE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7354888" cy="762000"/>
          </a:xfrm>
        </p:spPr>
        <p:txBody>
          <a:bodyPr/>
          <a:lstStyle/>
          <a:p>
            <a:r>
              <a:rPr lang="en-US" altLang="ko-KR" dirty="0"/>
              <a:t>AI-Biz </a:t>
            </a:r>
            <a:r>
              <a:rPr lang="ko-KR" altLang="en-US" dirty="0"/>
              <a:t>융합전공 교과과정 가이드라인</a:t>
            </a:r>
          </a:p>
        </p:txBody>
      </p:sp>
      <p:sp>
        <p:nvSpPr>
          <p:cNvPr id="9219" name="날짜 개체 틀 3">
            <a:extLst>
              <a:ext uri="{FF2B5EF4-FFF2-40B4-BE49-F238E27FC236}">
                <a16:creationId xmlns:a16="http://schemas.microsoft.com/office/drawing/2014/main" id="{9ACF4943-E45A-4AB1-ADB6-FF561077017F}"/>
              </a:ext>
            </a:extLst>
          </p:cNvPr>
          <p:cNvSpPr>
            <a:spLocks noGrp="1"/>
          </p:cNvSpPr>
          <p:nvPr>
            <p:ph type="dt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r>
              <a:rPr kumimoji="0" lang="en-US" altLang="ko-KR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4 </a:t>
            </a:r>
          </a:p>
        </p:txBody>
      </p:sp>
      <p:pic>
        <p:nvPicPr>
          <p:cNvPr id="5" name="그림 4" descr="텍스트, 점수판, 어두운, 디스플레이이(가) 표시된 사진&#10;&#10;자동 생성된 설명">
            <a:extLst>
              <a:ext uri="{FF2B5EF4-FFF2-40B4-BE49-F238E27FC236}">
                <a16:creationId xmlns:a16="http://schemas.microsoft.com/office/drawing/2014/main" id="{29836CF5-A34B-43A2-9C37-AC02E3C4E2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545178"/>
            <a:ext cx="8856984" cy="44041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Maple">
  <a:themeElements>
    <a:clrScheme name="Maple 4">
      <a:dk1>
        <a:srgbClr val="000000"/>
      </a:dk1>
      <a:lt1>
        <a:srgbClr val="ffffff"/>
      </a:lt1>
      <a:dk2>
        <a:srgbClr val="000066"/>
      </a:dk2>
      <a:lt2>
        <a:srgbClr val="808080"/>
      </a:lt2>
      <a:accent1>
        <a:srgbClr val="194293"/>
      </a:accent1>
      <a:accent2>
        <a:srgbClr val="9999cc"/>
      </a:accent2>
      <a:accent3>
        <a:srgbClr val="ffffff"/>
      </a:accent3>
      <a:accent4>
        <a:srgbClr val="000000"/>
      </a:accent4>
      <a:accent5>
        <a:srgbClr val="abb0c8"/>
      </a:accent5>
      <a:accent6>
        <a:srgbClr val="8a8ab9"/>
      </a:accent6>
      <a:hlink>
        <a:srgbClr val="cccce6"/>
      </a:hlink>
      <a:folHlink>
        <a:srgbClr val="b2b2b2"/>
      </a:folHlink>
    </a:clrScheme>
    <a:fontScheme name="Maple">
      <a:majorFont>
        <a:latin typeface="휴먼모음T"/>
        <a:ea typeface="휴먼모음T"/>
        <a:cs typeface=""/>
      </a:majorFont>
      <a:minorFont>
        <a:latin typeface="휴먼모음T"/>
        <a:ea typeface="휴먼모음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247</ep:Words>
  <ep:PresentationFormat>화면 슬라이드 쇼(4:3)</ep:PresentationFormat>
  <ep:Paragraphs>20</ep:Paragraphs>
  <ep:Slides>5</ep:Slides>
  <ep:Notes>5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ep:HeadingPairs>
  <ep:TitlesOfParts>
    <vt:vector size="6" baseType="lpstr">
      <vt:lpstr>Maple</vt:lpstr>
      <vt:lpstr>슬라이드 1</vt:lpstr>
      <vt:lpstr>AI-Biz 융합전공 교육목표</vt:lpstr>
      <vt:lpstr>AI-Biz 융합전공 Track별 이수조건</vt:lpstr>
      <vt:lpstr>각 학부과별 AI-Biz 융합전공 선택</vt:lpstr>
      <vt:lpstr>AI-Biz 융합전공 교과과정 가이드라인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2006-03-14T06:24:30.000</dcterms:created>
  <dc:creator>윤재원</dc:creator>
  <cp:lastModifiedBy>user</cp:lastModifiedBy>
  <dcterms:modified xsi:type="dcterms:W3CDTF">2021-08-03T00:46:40.895</dcterms:modified>
  <cp:revision>306</cp:revision>
  <dc:subject>AI-Biz 융합전공 소개자료</dc:subject>
  <dc:title>AI-Biz 융합전공 소개자료</dc:title>
  <cp:version/>
</cp:coreProperties>
</file>